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72"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287" r:id="rId20"/>
    <p:sldId id="288" r:id="rId21"/>
    <p:sldId id="306" r:id="rId22"/>
    <p:sldId id="273" r:id="rId23"/>
    <p:sldId id="274" r:id="rId24"/>
    <p:sldId id="275" r:id="rId25"/>
    <p:sldId id="276" r:id="rId26"/>
    <p:sldId id="277" r:id="rId27"/>
    <p:sldId id="278" r:id="rId28"/>
    <p:sldId id="279" r:id="rId29"/>
    <p:sldId id="280" r:id="rId30"/>
    <p:sldId id="281" r:id="rId31"/>
    <p:sldId id="282" r:id="rId32"/>
    <p:sldId id="307" r:id="rId33"/>
    <p:sldId id="309" r:id="rId34"/>
  </p:sldIdLst>
  <p:sldSz cx="9144000" cy="6858000" type="screen4x3"/>
  <p:notesSz cx="6805613"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9933FF"/>
    <a:srgbClr val="51C9BF"/>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29" autoAdjust="0"/>
  </p:normalViewPr>
  <p:slideViewPr>
    <p:cSldViewPr snapToGrid="0">
      <p:cViewPr varScale="1">
        <p:scale>
          <a:sx n="111" d="100"/>
          <a:sy n="111" d="100"/>
        </p:scale>
        <p:origin x="159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9" d="100"/>
          <a:sy n="79" d="100"/>
        </p:scale>
        <p:origin x="395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0CBA309-1EEE-490B-9702-59EE82FB9E73}" type="datetimeFigureOut">
              <a:rPr lang="zh-TW" altLang="en-US" smtClean="0"/>
              <a:t>2020/10/29</a:t>
            </a:fld>
            <a:endParaRPr lang="zh-TW" altLang="en-US"/>
          </a:p>
        </p:txBody>
      </p:sp>
      <p:sp>
        <p:nvSpPr>
          <p:cNvPr id="4" name="頁尾版面配置區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4CA95062-0467-43F1-9E94-0B0756EB5CA6}" type="slidenum">
              <a:rPr lang="zh-TW" altLang="en-US" smtClean="0"/>
              <a:t>‹#›</a:t>
            </a:fld>
            <a:endParaRPr lang="zh-TW" altLang="en-US"/>
          </a:p>
        </p:txBody>
      </p:sp>
    </p:spTree>
    <p:extLst>
      <p:ext uri="{BB962C8B-B14F-4D97-AF65-F5344CB8AC3E}">
        <p14:creationId xmlns:p14="http://schemas.microsoft.com/office/powerpoint/2010/main" val="3421179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4B82AC65-3FA2-4F12-872F-AF86FB7C79F3}" type="datetimeFigureOut">
              <a:rPr lang="zh-TW" altLang="en-US" smtClean="0"/>
              <a:t>2020/10/29</a:t>
            </a:fld>
            <a:endParaRPr lang="zh-TW" altLang="en-US"/>
          </a:p>
        </p:txBody>
      </p:sp>
      <p:sp>
        <p:nvSpPr>
          <p:cNvPr id="4" name="投影片圖像版面配置區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B0CAAFC5-0F8F-44A0-8AB6-FDAAB832EBC0}" type="slidenum">
              <a:rPr lang="zh-TW" altLang="en-US" smtClean="0"/>
              <a:t>‹#›</a:t>
            </a:fld>
            <a:endParaRPr lang="zh-TW" altLang="en-US"/>
          </a:p>
        </p:txBody>
      </p:sp>
    </p:spTree>
    <p:extLst>
      <p:ext uri="{BB962C8B-B14F-4D97-AF65-F5344CB8AC3E}">
        <p14:creationId xmlns:p14="http://schemas.microsoft.com/office/powerpoint/2010/main" val="1017117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Tree>
    <p:extLst>
      <p:ext uri="{BB962C8B-B14F-4D97-AF65-F5344CB8AC3E}">
        <p14:creationId xmlns:p14="http://schemas.microsoft.com/office/powerpoint/2010/main" val="971108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8196"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E41198B7-2449-4326-9830-D1C773908AC3}" type="slidenum">
              <a:rPr lang="zh-TW" altLang="en-US" smtClean="0">
                <a:latin typeface="Arial" panose="020B0604020202020204" pitchFamily="34" charset="0"/>
              </a:rPr>
              <a:pPr>
                <a:spcBef>
                  <a:spcPct val="0"/>
                </a:spcBef>
              </a:pPr>
              <a:t>23</a:t>
            </a:fld>
            <a:endParaRPr lang="zh-TW" altLang="en-US" smtClean="0">
              <a:latin typeface="Arial" panose="020B0604020202020204" pitchFamily="34" charset="0"/>
            </a:endParaRPr>
          </a:p>
        </p:txBody>
      </p:sp>
    </p:spTree>
    <p:extLst>
      <p:ext uri="{BB962C8B-B14F-4D97-AF65-F5344CB8AC3E}">
        <p14:creationId xmlns:p14="http://schemas.microsoft.com/office/powerpoint/2010/main" val="2219580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1024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F5707F0C-7D64-4FFF-94E2-7292DFF549B4}" type="slidenum">
              <a:rPr lang="zh-TW" altLang="en-US" smtClean="0">
                <a:latin typeface="Arial" panose="020B0604020202020204" pitchFamily="34" charset="0"/>
              </a:rPr>
              <a:pPr>
                <a:spcBef>
                  <a:spcPct val="0"/>
                </a:spcBef>
              </a:pPr>
              <a:t>24</a:t>
            </a:fld>
            <a:endParaRPr lang="zh-TW" altLang="en-US" smtClean="0">
              <a:latin typeface="Arial" panose="020B0604020202020204" pitchFamily="34" charset="0"/>
            </a:endParaRPr>
          </a:p>
        </p:txBody>
      </p:sp>
    </p:spTree>
    <p:extLst>
      <p:ext uri="{BB962C8B-B14F-4D97-AF65-F5344CB8AC3E}">
        <p14:creationId xmlns:p14="http://schemas.microsoft.com/office/powerpoint/2010/main" val="1064768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12292"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947E90D5-87E4-42AF-8948-0166161880AF}" type="slidenum">
              <a:rPr lang="zh-TW" altLang="en-US" smtClean="0">
                <a:latin typeface="Arial" panose="020B0604020202020204" pitchFamily="34" charset="0"/>
              </a:rPr>
              <a:pPr>
                <a:spcBef>
                  <a:spcPct val="0"/>
                </a:spcBef>
              </a:pPr>
              <a:t>25</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22455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DD627323-88C1-44E6-98B7-63B10AD1F408}" type="slidenum">
              <a:rPr lang="en-US" altLang="zh-TW" smtClean="0">
                <a:latin typeface="Verdana" panose="020B0604030504040204" pitchFamily="34" charset="0"/>
              </a:rPr>
              <a:pPr>
                <a:spcBef>
                  <a:spcPct val="0"/>
                </a:spcBef>
              </a:pPr>
              <a:t>26</a:t>
            </a:fld>
            <a:endParaRPr lang="en-US" altLang="zh-TW" smtClean="0">
              <a:latin typeface="Verdana" panose="020B0604030504040204" pitchFamily="34" charset="0"/>
            </a:endParaRPr>
          </a:p>
        </p:txBody>
      </p:sp>
      <p:sp>
        <p:nvSpPr>
          <p:cNvPr id="143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zh-TW" smtClean="0"/>
          </a:p>
        </p:txBody>
      </p:sp>
    </p:spTree>
    <p:extLst>
      <p:ext uri="{BB962C8B-B14F-4D97-AF65-F5344CB8AC3E}">
        <p14:creationId xmlns:p14="http://schemas.microsoft.com/office/powerpoint/2010/main" val="807848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16388"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D6556185-6FBE-4F8F-B245-11C7DB201F93}" type="slidenum">
              <a:rPr lang="zh-TW" altLang="en-US" smtClean="0">
                <a:latin typeface="Arial" panose="020B0604020202020204" pitchFamily="34" charset="0"/>
              </a:rPr>
              <a:pPr>
                <a:spcBef>
                  <a:spcPct val="0"/>
                </a:spcBef>
              </a:pPr>
              <a:t>27</a:t>
            </a:fld>
            <a:endParaRPr lang="zh-TW" altLang="en-US" smtClean="0">
              <a:latin typeface="Arial" panose="020B0604020202020204" pitchFamily="34" charset="0"/>
            </a:endParaRPr>
          </a:p>
        </p:txBody>
      </p:sp>
    </p:spTree>
    <p:extLst>
      <p:ext uri="{BB962C8B-B14F-4D97-AF65-F5344CB8AC3E}">
        <p14:creationId xmlns:p14="http://schemas.microsoft.com/office/powerpoint/2010/main" val="3784413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hasCustomPrompt="1"/>
          </p:nvPr>
        </p:nvSpPr>
        <p:spPr>
          <a:xfrm>
            <a:off x="4068417" y="2226366"/>
            <a:ext cx="3498574" cy="2040834"/>
          </a:xfrm>
        </p:spPr>
        <p:txBody>
          <a:bodyPr/>
          <a:lstStyle/>
          <a:p>
            <a:r>
              <a:rPr lang="zh-TW" altLang="en-US" dirty="0"/>
              <a:t>按一下以編輯封面標題樣式</a:t>
            </a:r>
          </a:p>
        </p:txBody>
      </p:sp>
      <p:sp>
        <p:nvSpPr>
          <p:cNvPr id="3" name="矩形 2"/>
          <p:cNvSpPr/>
          <p:nvPr userDrawn="1"/>
        </p:nvSpPr>
        <p:spPr>
          <a:xfrm>
            <a:off x="3801533" y="5537200"/>
            <a:ext cx="1100668" cy="1143000"/>
          </a:xfrm>
          <a:prstGeom prst="rect">
            <a:avLst/>
          </a:prstGeom>
          <a:solidFill>
            <a:schemeClr val="bg1"/>
          </a:solidFill>
          <a:ln>
            <a:solidFill>
              <a:schemeClr val="bg1"/>
            </a:solidFill>
          </a:ln>
        </p:spPr>
        <p:style>
          <a:lnRef idx="1">
            <a:schemeClr val="accent1"/>
          </a:lnRef>
          <a:fillRef idx="2">
            <a:schemeClr val="accent1"/>
          </a:fillRef>
          <a:effectRef idx="1">
            <a:schemeClr val="accent1"/>
          </a:effectRef>
          <a:fontRef idx="minor">
            <a:schemeClr val="dk1"/>
          </a:fontRef>
        </p:style>
        <p:txBody>
          <a:bodyPr spcFirstLastPara="0" vert="vert270" wrap="square" lIns="11430" tIns="11430" rIns="11430" bIns="11430" numCol="1" spcCol="1270" rtlCol="0" anchor="ctr" anchorCtr="0">
            <a:noAutofit/>
          </a:bodyPr>
          <a:lstStyle/>
          <a:p>
            <a:pPr algn="ctr" defTabSz="800100">
              <a:lnSpc>
                <a:spcPct val="90000"/>
              </a:lnSpc>
              <a:spcBef>
                <a:spcPct val="0"/>
              </a:spcBef>
              <a:spcAft>
                <a:spcPct val="35000"/>
              </a:spcAft>
            </a:pPr>
            <a:endParaRPr lang="zh-TW" altLang="en-US" dirty="0">
              <a:latin typeface="標楷體" panose="03000509000000000000" pitchFamily="65" charset="-120"/>
              <a:ea typeface="標楷體" panose="03000509000000000000" pitchFamily="65" charset="-120"/>
            </a:endParaRPr>
          </a:p>
        </p:txBody>
      </p:sp>
      <p:sp>
        <p:nvSpPr>
          <p:cNvPr id="5" name="矩形 4"/>
          <p:cNvSpPr/>
          <p:nvPr userDrawn="1"/>
        </p:nvSpPr>
        <p:spPr>
          <a:xfrm>
            <a:off x="4744507" y="5989108"/>
            <a:ext cx="2942167" cy="521759"/>
          </a:xfrm>
          <a:prstGeom prst="rect">
            <a:avLst/>
          </a:prstGeom>
          <a:solidFill>
            <a:schemeClr val="bg1"/>
          </a:solidFill>
          <a:ln>
            <a:solidFill>
              <a:schemeClr val="bg1"/>
            </a:solidFill>
          </a:ln>
        </p:spPr>
        <p:style>
          <a:lnRef idx="1">
            <a:schemeClr val="accent1"/>
          </a:lnRef>
          <a:fillRef idx="2">
            <a:schemeClr val="accent1"/>
          </a:fillRef>
          <a:effectRef idx="1">
            <a:schemeClr val="accent1"/>
          </a:effectRef>
          <a:fontRef idx="minor">
            <a:schemeClr val="dk1"/>
          </a:fontRef>
        </p:style>
        <p:txBody>
          <a:bodyPr spcFirstLastPara="0" vert="vert270" wrap="square" lIns="11430" tIns="11430" rIns="11430" bIns="11430" numCol="1" spcCol="1270" rtlCol="0" anchor="ctr" anchorCtr="0">
            <a:noAutofit/>
          </a:bodyPr>
          <a:lstStyle/>
          <a:p>
            <a:pPr algn="ctr" defTabSz="800100">
              <a:lnSpc>
                <a:spcPct val="90000"/>
              </a:lnSpc>
              <a:spcBef>
                <a:spcPct val="0"/>
              </a:spcBef>
              <a:spcAft>
                <a:spcPct val="35000"/>
              </a:spcAft>
            </a:pPr>
            <a:endParaRPr lang="zh-TW" altLang="en-US" dirty="0">
              <a:latin typeface="標楷體" panose="03000509000000000000" pitchFamily="65" charset="-120"/>
              <a:ea typeface="標楷體" panose="03000509000000000000" pitchFamily="65" charset="-120"/>
            </a:endParaRPr>
          </a:p>
        </p:txBody>
      </p:sp>
      <p:grpSp>
        <p:nvGrpSpPr>
          <p:cNvPr id="7" name="群組 6"/>
          <p:cNvGrpSpPr/>
          <p:nvPr userDrawn="1"/>
        </p:nvGrpSpPr>
        <p:grpSpPr>
          <a:xfrm>
            <a:off x="6977638" y="5714599"/>
            <a:ext cx="2099732" cy="965601"/>
            <a:chOff x="5105401" y="5646208"/>
            <a:chExt cx="2099732" cy="965601"/>
          </a:xfrm>
        </p:grpSpPr>
        <p:pic>
          <p:nvPicPr>
            <p:cNvPr id="2050" name="Picture 2" descr="èºä¸­å¸æ¿åº"/>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05401" y="5646208"/>
              <a:ext cx="2099732" cy="503936"/>
            </a:xfrm>
            <a:prstGeom prst="rect">
              <a:avLst/>
            </a:prstGeom>
            <a:noFill/>
            <a:extLst>
              <a:ext uri="{909E8E84-426E-40DD-AFC4-6F175D3DCCD1}">
                <a14:hiddenFill xmlns:a14="http://schemas.microsoft.com/office/drawing/2010/main">
                  <a:solidFill>
                    <a:srgbClr val="FFFFFF"/>
                  </a:solidFill>
                </a14:hiddenFill>
              </a:ext>
            </a:extLst>
          </p:spPr>
        </p:pic>
        <p:sp>
          <p:nvSpPr>
            <p:cNvPr id="6" name="文字方塊 5"/>
            <p:cNvSpPr txBox="1"/>
            <p:nvPr userDrawn="1"/>
          </p:nvSpPr>
          <p:spPr>
            <a:xfrm>
              <a:off x="5845175" y="6150144"/>
              <a:ext cx="1321862" cy="461665"/>
            </a:xfrm>
            <a:prstGeom prst="rect">
              <a:avLst/>
            </a:prstGeom>
            <a:noFill/>
          </p:spPr>
          <p:txBody>
            <a:bodyPr wrap="square" rtlCol="0">
              <a:spAutoFit/>
            </a:bodyPr>
            <a:lstStyle/>
            <a:p>
              <a:pPr algn="r"/>
              <a:r>
                <a:rPr lang="zh-TW" altLang="en-US" sz="2400" b="1" i="0"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交通局</a:t>
              </a:r>
            </a:p>
          </p:txBody>
        </p:sp>
      </p:grpSp>
    </p:spTree>
    <p:extLst>
      <p:ext uri="{BB962C8B-B14F-4D97-AF65-F5344CB8AC3E}">
        <p14:creationId xmlns:p14="http://schemas.microsoft.com/office/powerpoint/2010/main" val="248366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287401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1040625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4948997"/>
          </a:xfrm>
        </p:spPr>
        <p:txBody>
          <a:bodyPr vert="eaVert"/>
          <a:lstStyle/>
          <a:p>
            <a:r>
              <a:rPr lang="zh-TW" altLang="en-US" dirty="0"/>
              <a:t>按一下以編輯母片標題樣式</a:t>
            </a:r>
            <a:endParaRPr lang="en-US" dirty="0"/>
          </a:p>
        </p:txBody>
      </p:sp>
      <p:sp>
        <p:nvSpPr>
          <p:cNvPr id="3" name="Vertical Text Placeholder 2"/>
          <p:cNvSpPr>
            <a:spLocks noGrp="1"/>
          </p:cNvSpPr>
          <p:nvPr>
            <p:ph type="body" orient="vert" idx="1"/>
          </p:nvPr>
        </p:nvSpPr>
        <p:spPr>
          <a:xfrm>
            <a:off x="628652" y="365125"/>
            <a:ext cx="5800725" cy="494899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2D4125F-C7DC-420A-BFE0-8CA56CAB166E}" type="slidenum">
              <a:rPr lang="zh-TW" altLang="en-US" smtClean="0"/>
              <a:t>‹#›</a:t>
            </a:fld>
            <a:endParaRPr lang="zh-TW" altLang="en-US" dirty="0"/>
          </a:p>
        </p:txBody>
      </p:sp>
    </p:spTree>
    <p:extLst>
      <p:ext uri="{BB962C8B-B14F-4D97-AF65-F5344CB8AC3E}">
        <p14:creationId xmlns:p14="http://schemas.microsoft.com/office/powerpoint/2010/main" val="3286304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dirty="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2D4125F-C7DC-420A-BFE0-8CA56CAB166E}" type="slidenum">
              <a:rPr lang="zh-TW" altLang="en-US" smtClean="0"/>
              <a:t>‹#›</a:t>
            </a:fld>
            <a:endParaRPr lang="zh-TW" altLang="en-US"/>
          </a:p>
        </p:txBody>
      </p:sp>
      <p:grpSp>
        <p:nvGrpSpPr>
          <p:cNvPr id="10" name="群組 9"/>
          <p:cNvGrpSpPr/>
          <p:nvPr userDrawn="1"/>
        </p:nvGrpSpPr>
        <p:grpSpPr>
          <a:xfrm>
            <a:off x="6412903" y="5536973"/>
            <a:ext cx="2482850" cy="787400"/>
            <a:chOff x="6412903" y="5536973"/>
            <a:chExt cx="2482850" cy="787400"/>
          </a:xfrm>
        </p:grpSpPr>
        <p:sp>
          <p:nvSpPr>
            <p:cNvPr id="9" name="文字方塊 8"/>
            <p:cNvSpPr txBox="1"/>
            <p:nvPr userDrawn="1"/>
          </p:nvSpPr>
          <p:spPr>
            <a:xfrm>
              <a:off x="7332703" y="5924263"/>
              <a:ext cx="1563050" cy="400110"/>
            </a:xfrm>
            <a:prstGeom prst="rect">
              <a:avLst/>
            </a:prstGeom>
            <a:solidFill>
              <a:srgbClr val="DEDEDE"/>
            </a:solidFill>
          </p:spPr>
          <p:txBody>
            <a:bodyPr wrap="square" rtlCol="0">
              <a:spAutoFit/>
            </a:bodyPr>
            <a:lstStyle/>
            <a:p>
              <a:pPr algn="r">
                <a:lnSpc>
                  <a:spcPts val="2400"/>
                </a:lnSpc>
              </a:pPr>
              <a:r>
                <a:rPr lang="zh-TW" altLang="en-US" sz="2000" b="1" i="0" dirty="0">
                  <a:solidFill>
                    <a:schemeClr val="bg2">
                      <a:lumMod val="75000"/>
                    </a:schemeClr>
                  </a:solidFill>
                  <a:effectLst/>
                  <a:latin typeface="標楷體" panose="03000509000000000000" pitchFamily="65" charset="-120"/>
                  <a:ea typeface="標楷體" panose="03000509000000000000" pitchFamily="65" charset="-120"/>
                </a:rPr>
                <a:t>交通局</a:t>
              </a:r>
            </a:p>
          </p:txBody>
        </p:sp>
        <p:pic>
          <p:nvPicPr>
            <p:cNvPr id="8" name="Picture 2" descr="èºä¸­å¸æ¿åº"/>
            <p:cNvPicPr>
              <a:picLocks noChangeAspect="1" noChangeArrowheads="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12903" y="5536973"/>
              <a:ext cx="2482850" cy="508227"/>
            </a:xfrm>
            <a:prstGeom prst="rect">
              <a:avLst/>
            </a:prstGeom>
            <a:solidFill>
              <a:srgbClr val="DEDEDE"/>
            </a:solidFill>
          </p:spPr>
        </p:pic>
      </p:grpSp>
    </p:spTree>
    <p:extLst>
      <p:ext uri="{BB962C8B-B14F-4D97-AF65-F5344CB8AC3E}">
        <p14:creationId xmlns:p14="http://schemas.microsoft.com/office/powerpoint/2010/main" val="1954384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628650" y="101510"/>
            <a:ext cx="7886700" cy="1325563"/>
          </a:xfrm>
        </p:spPr>
        <p:txBody>
          <a:bodyPr/>
          <a:lstStyle>
            <a:lvl1pPr algn="ctr">
              <a:defRPr b="1"/>
            </a:lvl1pPr>
          </a:lstStyle>
          <a:p>
            <a:r>
              <a:rPr lang="zh-TW" altLang="en-US" dirty="0"/>
              <a:t>按一下以編輯母片標題樣式</a:t>
            </a:r>
            <a:endParaRPr lang="en-US" dirty="0"/>
          </a:p>
        </p:txBody>
      </p:sp>
      <p:sp>
        <p:nvSpPr>
          <p:cNvPr id="3" name="Content Placeholder 2"/>
          <p:cNvSpPr>
            <a:spLocks noGrp="1"/>
          </p:cNvSpPr>
          <p:nvPr>
            <p:ph idx="1"/>
          </p:nvPr>
        </p:nvSpPr>
        <p:spPr>
          <a:xfrm>
            <a:off x="628650" y="1545533"/>
            <a:ext cx="7886700" cy="3488497"/>
          </a:xfrm>
        </p:spPr>
        <p:txBody>
          <a:bodyPr/>
          <a:lstStyle>
            <a:lvl1pPr marL="228600" indent="-228600">
              <a:buClr>
                <a:srgbClr val="C00000"/>
              </a:buClr>
              <a:buFont typeface="Wingdings" panose="05000000000000000000" pitchFamily="2" charset="2"/>
              <a:buChar char="p"/>
              <a:defRPr>
                <a:latin typeface="微軟正黑體" panose="020B0604030504040204" pitchFamily="34" charset="-120"/>
                <a:ea typeface="微軟正黑體" panose="020B0604030504040204" pitchFamily="34" charset="-120"/>
              </a:defRPr>
            </a:lvl1pPr>
            <a:lvl2pPr marL="685800" indent="-228600">
              <a:buClr>
                <a:srgbClr val="FF3300"/>
              </a:buClr>
              <a:buFont typeface="Wingdings" panose="05000000000000000000" pitchFamily="2" charset="2"/>
              <a:buChar char="n"/>
              <a:defRPr>
                <a:latin typeface="微軟正黑體" panose="020B0604030504040204" pitchFamily="34" charset="-120"/>
                <a:ea typeface="微軟正黑體" panose="020B0604030504040204" pitchFamily="34" charset="-120"/>
              </a:defRPr>
            </a:lvl2pPr>
            <a:lvl3pPr marL="1143000" indent="-228600">
              <a:buClr>
                <a:srgbClr val="00B050"/>
              </a:buClr>
              <a:buFont typeface="Wingdings" panose="05000000000000000000" pitchFamily="2" charset="2"/>
              <a:buChar char="p"/>
              <a:defRPr>
                <a:latin typeface="微軟正黑體" panose="020B0604030504040204" pitchFamily="34" charset="-120"/>
                <a:ea typeface="微軟正黑體" panose="020B0604030504040204" pitchFamily="34" charset="-120"/>
              </a:defRPr>
            </a:lvl3pPr>
            <a:lvl4pPr marL="1600200" indent="-228600">
              <a:buClr>
                <a:schemeClr val="accent5">
                  <a:lumMod val="75000"/>
                </a:schemeClr>
              </a:buClr>
              <a:buFont typeface="Wingdings" panose="05000000000000000000" pitchFamily="2" charset="2"/>
              <a:buChar char="n"/>
              <a:defRPr>
                <a:latin typeface="微軟正黑體" panose="020B0604030504040204" pitchFamily="34" charset="-120"/>
                <a:ea typeface="微軟正黑體" panose="020B0604030504040204" pitchFamily="34" charset="-120"/>
              </a:defRPr>
            </a:lvl4pPr>
            <a:lvl5pPr marL="2057400" indent="-228600">
              <a:buClr>
                <a:srgbClr val="7030A0"/>
              </a:buClr>
              <a:buFont typeface="Wingdings" panose="05000000000000000000" pitchFamily="2" charset="2"/>
              <a:buChar char="p"/>
              <a:defRPr>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4" name="Date Placeholder 3"/>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2D4125F-C7DC-420A-BFE0-8CA56CAB166E}" type="slidenum">
              <a:rPr lang="zh-TW" altLang="en-US" smtClean="0"/>
              <a:t>‹#›</a:t>
            </a:fld>
            <a:endParaRPr lang="zh-TW" altLang="en-US"/>
          </a:p>
        </p:txBody>
      </p:sp>
      <p:grpSp>
        <p:nvGrpSpPr>
          <p:cNvPr id="7" name="群組 6"/>
          <p:cNvGrpSpPr/>
          <p:nvPr userDrawn="1"/>
        </p:nvGrpSpPr>
        <p:grpSpPr>
          <a:xfrm>
            <a:off x="6412903" y="5536973"/>
            <a:ext cx="2482850" cy="787400"/>
            <a:chOff x="6412903" y="5536973"/>
            <a:chExt cx="2482850" cy="787400"/>
          </a:xfrm>
        </p:grpSpPr>
        <p:sp>
          <p:nvSpPr>
            <p:cNvPr id="8" name="文字方塊 7"/>
            <p:cNvSpPr txBox="1"/>
            <p:nvPr userDrawn="1"/>
          </p:nvSpPr>
          <p:spPr>
            <a:xfrm>
              <a:off x="7332703" y="5924263"/>
              <a:ext cx="1563050" cy="400110"/>
            </a:xfrm>
            <a:prstGeom prst="rect">
              <a:avLst/>
            </a:prstGeom>
            <a:solidFill>
              <a:srgbClr val="DEDEDE"/>
            </a:solidFill>
          </p:spPr>
          <p:txBody>
            <a:bodyPr wrap="square" rtlCol="0">
              <a:spAutoFit/>
            </a:bodyPr>
            <a:lstStyle/>
            <a:p>
              <a:pPr algn="r">
                <a:lnSpc>
                  <a:spcPts val="2400"/>
                </a:lnSpc>
              </a:pPr>
              <a:r>
                <a:rPr lang="zh-TW" altLang="en-US" sz="2000" b="1" i="0" dirty="0">
                  <a:solidFill>
                    <a:schemeClr val="bg2">
                      <a:lumMod val="75000"/>
                    </a:schemeClr>
                  </a:solidFill>
                  <a:effectLst/>
                  <a:latin typeface="標楷體" panose="03000509000000000000" pitchFamily="65" charset="-120"/>
                  <a:ea typeface="標楷體" panose="03000509000000000000" pitchFamily="65" charset="-120"/>
                </a:rPr>
                <a:t>交通局</a:t>
              </a:r>
            </a:p>
          </p:txBody>
        </p:sp>
        <p:pic>
          <p:nvPicPr>
            <p:cNvPr id="9" name="Picture 2" descr="èºä¸­å¸æ¿åº"/>
            <p:cNvPicPr>
              <a:picLocks noChangeAspect="1" noChangeArrowheads="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12903" y="5536973"/>
              <a:ext cx="2482850" cy="508227"/>
            </a:xfrm>
            <a:prstGeom prst="rect">
              <a:avLst/>
            </a:prstGeom>
            <a:solidFill>
              <a:srgbClr val="DEDEDE"/>
            </a:solidFill>
          </p:spPr>
        </p:pic>
      </p:grpSp>
    </p:spTree>
    <p:extLst>
      <p:ext uri="{BB962C8B-B14F-4D97-AF65-F5344CB8AC3E}">
        <p14:creationId xmlns:p14="http://schemas.microsoft.com/office/powerpoint/2010/main" val="4026495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941116"/>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3820842"/>
            <a:ext cx="7886700" cy="1500187"/>
          </a:xfrm>
        </p:spPr>
        <p:txBody>
          <a:bodyPr/>
          <a:lstStyle>
            <a:lvl1pPr marL="0" indent="0">
              <a:buNone/>
              <a:defRPr sz="2400">
                <a:solidFill>
                  <a:schemeClr val="tx1"/>
                </a:solidFill>
                <a:latin typeface="微軟正黑體" panose="020B0604030504040204" pitchFamily="34" charset="-120"/>
                <a:ea typeface="微軟正黑體" panose="020B0604030504040204" pitchFamily="34" charset="-12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dirty="0"/>
              <a:t>按一下以編輯母片文字樣式</a:t>
            </a:r>
          </a:p>
        </p:txBody>
      </p:sp>
      <p:sp>
        <p:nvSpPr>
          <p:cNvPr id="4" name="Date Placeholder 3"/>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337265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latin typeface="微軟正黑體" panose="020B0604030504040204" pitchFamily="34" charset="-120"/>
                <a:ea typeface="微軟正黑體" panose="020B0604030504040204" pitchFamily="34" charset="-120"/>
              </a:defRPr>
            </a:lvl1pPr>
            <a:lvl2pPr>
              <a:defRPr>
                <a:latin typeface="微軟正黑體" panose="020B0604030504040204" pitchFamily="34" charset="-120"/>
                <a:ea typeface="微軟正黑體" panose="020B0604030504040204" pitchFamily="34" charset="-120"/>
              </a:defRPr>
            </a:lvl2pPr>
            <a:lvl3pPr>
              <a:defRPr>
                <a:latin typeface="微軟正黑體" panose="020B0604030504040204" pitchFamily="34" charset="-120"/>
                <a:ea typeface="微軟正黑體" panose="020B0604030504040204" pitchFamily="34" charset="-120"/>
              </a:defRPr>
            </a:lvl3pPr>
            <a:lvl4pPr>
              <a:defRPr>
                <a:latin typeface="微軟正黑體" panose="020B0604030504040204" pitchFamily="34" charset="-120"/>
                <a:ea typeface="微軟正黑體" panose="020B0604030504040204" pitchFamily="34" charset="-120"/>
              </a:defRPr>
            </a:lvl4pPr>
            <a:lvl5pPr>
              <a:defRPr>
                <a:latin typeface="微軟正黑體" panose="020B0604030504040204" pitchFamily="34" charset="-120"/>
                <a:ea typeface="微軟正黑體" panose="020B0604030504040204" pitchFamily="34"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latin typeface="微軟正黑體" panose="020B0604030504040204" pitchFamily="34" charset="-120"/>
                <a:ea typeface="微軟正黑體" panose="020B0604030504040204" pitchFamily="34" charset="-120"/>
              </a:defRPr>
            </a:lvl1pPr>
            <a:lvl2pPr>
              <a:defRPr>
                <a:latin typeface="微軟正黑體" panose="020B0604030504040204" pitchFamily="34" charset="-120"/>
                <a:ea typeface="微軟正黑體" panose="020B0604030504040204" pitchFamily="34" charset="-120"/>
              </a:defRPr>
            </a:lvl2pPr>
            <a:lvl3pPr>
              <a:defRPr>
                <a:latin typeface="微軟正黑體" panose="020B0604030504040204" pitchFamily="34" charset="-120"/>
                <a:ea typeface="微軟正黑體" panose="020B0604030504040204" pitchFamily="34" charset="-120"/>
              </a:defRPr>
            </a:lvl3pPr>
            <a:lvl4pPr>
              <a:defRPr>
                <a:latin typeface="微軟正黑體" panose="020B0604030504040204" pitchFamily="34" charset="-120"/>
                <a:ea typeface="微軟正黑體" panose="020B0604030504040204" pitchFamily="34" charset="-120"/>
              </a:defRPr>
            </a:lvl4pPr>
            <a:lvl5pPr>
              <a:defRPr>
                <a:latin typeface="微軟正黑體" panose="020B0604030504040204" pitchFamily="34" charset="-120"/>
                <a:ea typeface="微軟正黑體" panose="020B0604030504040204" pitchFamily="34"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84791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微軟正黑體" panose="020B0604030504040204" pitchFamily="34" charset="-120"/>
                <a:ea typeface="微軟正黑體" panose="020B0604030504040204" pitchFamily="34"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dirty="0"/>
              <a:t>按一下以編輯母片文字樣式</a:t>
            </a:r>
          </a:p>
        </p:txBody>
      </p:sp>
      <p:sp>
        <p:nvSpPr>
          <p:cNvPr id="4" name="Content Placeholder 3"/>
          <p:cNvSpPr>
            <a:spLocks noGrp="1"/>
          </p:cNvSpPr>
          <p:nvPr>
            <p:ph sz="half" idx="2"/>
          </p:nvPr>
        </p:nvSpPr>
        <p:spPr>
          <a:xfrm>
            <a:off x="629842" y="2505075"/>
            <a:ext cx="3868340" cy="2901812"/>
          </a:xfrm>
        </p:spPr>
        <p:txBody>
          <a:bodyPr/>
          <a:lstStyle>
            <a:lvl1pPr>
              <a:defRPr>
                <a:latin typeface="微軟正黑體" panose="020B0604030504040204" pitchFamily="34" charset="-120"/>
                <a:ea typeface="微軟正黑體" panose="020B0604030504040204" pitchFamily="34" charset="-120"/>
              </a:defRPr>
            </a:lvl1pPr>
            <a:lvl2pPr>
              <a:defRPr>
                <a:latin typeface="微軟正黑體" panose="020B0604030504040204" pitchFamily="34" charset="-120"/>
                <a:ea typeface="微軟正黑體" panose="020B0604030504040204" pitchFamily="34" charset="-120"/>
              </a:defRPr>
            </a:lvl2pPr>
            <a:lvl3pPr>
              <a:defRPr>
                <a:latin typeface="微軟正黑體" panose="020B0604030504040204" pitchFamily="34" charset="-120"/>
                <a:ea typeface="微軟正黑體" panose="020B0604030504040204" pitchFamily="34" charset="-120"/>
              </a:defRPr>
            </a:lvl3pPr>
            <a:lvl4pPr>
              <a:defRPr>
                <a:latin typeface="微軟正黑體" panose="020B0604030504040204" pitchFamily="34" charset="-120"/>
                <a:ea typeface="微軟正黑體" panose="020B0604030504040204" pitchFamily="34" charset="-120"/>
              </a:defRPr>
            </a:lvl4pPr>
            <a:lvl5pPr>
              <a:defRPr>
                <a:latin typeface="微軟正黑體" panose="020B0604030504040204" pitchFamily="34" charset="-120"/>
                <a:ea typeface="微軟正黑體" panose="020B0604030504040204" pitchFamily="34"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atin typeface="微軟正黑體" panose="020B0604030504040204" pitchFamily="34" charset="-120"/>
                <a:ea typeface="微軟正黑體" panose="020B0604030504040204" pitchFamily="34"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29152" y="2505075"/>
            <a:ext cx="3887391" cy="2901812"/>
          </a:xfrm>
        </p:spPr>
        <p:txBody>
          <a:bodyPr/>
          <a:lstStyle>
            <a:lvl1pPr>
              <a:defRPr>
                <a:latin typeface="微軟正黑體" panose="020B0604030504040204" pitchFamily="34" charset="-120"/>
                <a:ea typeface="微軟正黑體" panose="020B0604030504040204" pitchFamily="34" charset="-120"/>
              </a:defRPr>
            </a:lvl1pPr>
            <a:lvl2pPr>
              <a:defRPr>
                <a:latin typeface="微軟正黑體" panose="020B0604030504040204" pitchFamily="34" charset="-120"/>
                <a:ea typeface="微軟正黑體" panose="020B0604030504040204" pitchFamily="34" charset="-120"/>
              </a:defRPr>
            </a:lvl2pPr>
            <a:lvl3pPr>
              <a:defRPr>
                <a:latin typeface="微軟正黑體" panose="020B0604030504040204" pitchFamily="34" charset="-120"/>
                <a:ea typeface="微軟正黑體" panose="020B0604030504040204" pitchFamily="34" charset="-120"/>
              </a:defRPr>
            </a:lvl3pPr>
            <a:lvl4pPr>
              <a:defRPr>
                <a:latin typeface="微軟正黑體" panose="020B0604030504040204" pitchFamily="34" charset="-120"/>
                <a:ea typeface="微軟正黑體" panose="020B0604030504040204" pitchFamily="34" charset="-120"/>
              </a:defRPr>
            </a:lvl4pPr>
            <a:lvl5pPr>
              <a:defRPr>
                <a:latin typeface="微軟正黑體" panose="020B0604030504040204" pitchFamily="34" charset="-120"/>
                <a:ea typeface="微軟正黑體" panose="020B0604030504040204" pitchFamily="34"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384112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329567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338324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7"/>
            <a:ext cx="4629150" cy="4379704"/>
          </a:xfrm>
        </p:spPr>
        <p:txBody>
          <a:bodyPr/>
          <a:lstStyle>
            <a:lvl1pPr>
              <a:defRPr sz="3200">
                <a:latin typeface="微軟正黑體" panose="020B0604030504040204" pitchFamily="34" charset="-120"/>
                <a:ea typeface="微軟正黑體" panose="020B0604030504040204" pitchFamily="34" charset="-120"/>
              </a:defRPr>
            </a:lvl1pPr>
            <a:lvl2pPr>
              <a:defRPr sz="2800">
                <a:latin typeface="微軟正黑體" panose="020B0604030504040204" pitchFamily="34" charset="-120"/>
                <a:ea typeface="微軟正黑體" panose="020B0604030504040204" pitchFamily="34" charset="-120"/>
              </a:defRPr>
            </a:lvl2pPr>
            <a:lvl3pPr>
              <a:defRPr sz="2400">
                <a:latin typeface="微軟正黑體" panose="020B0604030504040204" pitchFamily="34" charset="-120"/>
                <a:ea typeface="微軟正黑體" panose="020B0604030504040204" pitchFamily="34" charset="-120"/>
              </a:defRPr>
            </a:lvl3pPr>
            <a:lvl4pPr>
              <a:defRPr sz="2000">
                <a:latin typeface="微軟正黑體" panose="020B0604030504040204" pitchFamily="34" charset="-120"/>
                <a:ea typeface="微軟正黑體" panose="020B0604030504040204" pitchFamily="34" charset="-120"/>
              </a:defRPr>
            </a:lvl4pPr>
            <a:lvl5pPr>
              <a:defRPr sz="2000">
                <a:latin typeface="微軟正黑體" panose="020B0604030504040204" pitchFamily="34" charset="-120"/>
                <a:ea typeface="微軟正黑體" panose="020B0604030504040204" pitchFamily="34" charset="-120"/>
              </a:defRPr>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309730"/>
          </a:xfrm>
        </p:spPr>
        <p:txBody>
          <a:bodyPr/>
          <a:lstStyle>
            <a:lvl1pPr marL="0" indent="0">
              <a:buNone/>
              <a:defRPr sz="1600">
                <a:latin typeface="微軟正黑體" panose="020B0604030504040204" pitchFamily="34" charset="-120"/>
                <a:ea typeface="微軟正黑體" panose="020B0604030504040204" pitchFamily="34" charset="-12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dirty="0"/>
              <a:t>按一下以編輯母片文字樣式</a:t>
            </a:r>
          </a:p>
        </p:txBody>
      </p:sp>
      <p:sp>
        <p:nvSpPr>
          <p:cNvPr id="5" name="Date Placeholder 4"/>
          <p:cNvSpPr>
            <a:spLocks noGrp="1"/>
          </p:cNvSpPr>
          <p:nvPr>
            <p:ph type="dt" sz="half" idx="10"/>
          </p:nvPr>
        </p:nvSpPr>
        <p:spPr/>
        <p:txBody>
          <a:bodyPr/>
          <a:lstStyle/>
          <a:p>
            <a:fld id="{53B94D74-FE82-4FE0-A2A3-322D4197C495}" type="datetimeFigureOut">
              <a:rPr lang="zh-TW" altLang="en-US" smtClean="0"/>
              <a:t>2020/10/29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333485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628650" y="1825625"/>
            <a:ext cx="7886700" cy="348849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2"/>
            <a:ext cx="2057400" cy="269736"/>
          </a:xfrm>
          <a:prstGeom prst="rect">
            <a:avLst/>
          </a:prstGeom>
        </p:spPr>
        <p:txBody>
          <a:bodyPr vert="horz" lIns="91440" tIns="45720" rIns="91440" bIns="45720" rtlCol="0" anchor="ctr"/>
          <a:lstStyle>
            <a:lvl1pPr algn="l">
              <a:defRPr sz="1200">
                <a:solidFill>
                  <a:schemeClr val="tx1">
                    <a:tint val="75000"/>
                  </a:schemeClr>
                </a:solidFill>
              </a:defRPr>
            </a:lvl1pPr>
          </a:lstStyle>
          <a:p>
            <a:fld id="{53B94D74-FE82-4FE0-A2A3-322D4197C495}" type="datetimeFigureOut">
              <a:rPr lang="zh-TW" altLang="en-US" smtClean="0"/>
              <a:t>2020/10/29</a:t>
            </a:fld>
            <a:endParaRPr lang="zh-TW" altLang="en-US"/>
          </a:p>
        </p:txBody>
      </p:sp>
      <p:sp>
        <p:nvSpPr>
          <p:cNvPr id="5" name="Footer Placeholder 4"/>
          <p:cNvSpPr>
            <a:spLocks noGrp="1"/>
          </p:cNvSpPr>
          <p:nvPr>
            <p:ph type="ftr" sz="quarter" idx="3"/>
          </p:nvPr>
        </p:nvSpPr>
        <p:spPr>
          <a:xfrm>
            <a:off x="3028950" y="6356352"/>
            <a:ext cx="3086100" cy="26973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57950" y="6356352"/>
            <a:ext cx="2057400" cy="269736"/>
          </a:xfrm>
          <a:prstGeom prst="rect">
            <a:avLst/>
          </a:prstGeom>
        </p:spPr>
        <p:txBody>
          <a:bodyPr vert="horz" lIns="91440" tIns="45720" rIns="91440" bIns="45720" rtlCol="0" anchor="ctr"/>
          <a:lstStyle>
            <a:lvl1pPr algn="r">
              <a:defRPr sz="1200">
                <a:solidFill>
                  <a:schemeClr val="tx1">
                    <a:tint val="75000"/>
                  </a:schemeClr>
                </a:solidFill>
              </a:defRPr>
            </a:lvl1pPr>
          </a:lstStyle>
          <a:p>
            <a:fld id="{12D4125F-C7DC-420A-BFE0-8CA56CAB166E}" type="slidenum">
              <a:rPr lang="zh-TW" altLang="en-US" smtClean="0"/>
              <a:t>‹#›</a:t>
            </a:fld>
            <a:endParaRPr lang="zh-TW" altLang="en-US"/>
          </a:p>
        </p:txBody>
      </p:sp>
    </p:spTree>
    <p:extLst>
      <p:ext uri="{BB962C8B-B14F-4D97-AF65-F5344CB8AC3E}">
        <p14:creationId xmlns:p14="http://schemas.microsoft.com/office/powerpoint/2010/main" val="929316214"/>
      </p:ext>
    </p:extLst>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軟正黑體" panose="020B0604030504040204" pitchFamily="34" charset="-120"/>
          <a:ea typeface="微軟正黑體"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hyperlink" Target="https://www.gender.edu.tw/web/index.php/home/index" TargetMode="External"/><Relationship Id="rId3" Type="http://schemas.openxmlformats.org/officeDocument/2006/relationships/hyperlink" Target="https://gec.ey.gov.tw/" TargetMode="External"/><Relationship Id="rId7" Type="http://schemas.openxmlformats.org/officeDocument/2006/relationships/hyperlink" Target="http://www.gender.edu.tw/" TargetMode="External"/><Relationship Id="rId2" Type="http://schemas.openxmlformats.org/officeDocument/2006/relationships/hyperlink" Target="http://tw.wrs.yahoo.com/_ylt=A8tUxwaHLmZGQM4AYiJr1gt.;_ylu=X3oDMTB2cXVjNTM5BGNvbG8DdwRsA1dTMQRwb3MDMQRzZWMDc3IEdnRpZAM-/SIG=11kf6j3pq/EXP=1181188103/**http%3A/cwrp.moi.gov.tw/index.asp" TargetMode="External"/><Relationship Id="rId1" Type="http://schemas.openxmlformats.org/officeDocument/2006/relationships/slideLayout" Target="../slideLayouts/slideLayout3.xml"/><Relationship Id="rId6" Type="http://schemas.openxmlformats.org/officeDocument/2006/relationships/hyperlink" Target="https://www.iwomenweb.org.tw/cp.aspx?n=7DEC7150E6BAD606" TargetMode="External"/><Relationship Id="rId5" Type="http://schemas.openxmlformats.org/officeDocument/2006/relationships/hyperlink" Target="http://www.womenweb.org.tw/wrp.asp" TargetMode="External"/><Relationship Id="rId4" Type="http://schemas.openxmlformats.org/officeDocument/2006/relationships/hyperlink" Target="http://www.motc.gov.tw/personnel/home.jsp?id=70&amp;parentpath=0,41" TargetMode="External"/><Relationship Id="rId9" Type="http://schemas.openxmlformats.org/officeDocument/2006/relationships/hyperlink" Target="http://tagv.mohw.gov.tw/index.asp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 y="336430"/>
            <a:ext cx="9144000" cy="1647645"/>
          </a:xfrm>
        </p:spPr>
        <p:txBody>
          <a:bodyPr>
            <a:normAutofit fontScale="90000"/>
          </a:bodyPr>
          <a:lstStyle/>
          <a:p>
            <a:pPr>
              <a:defRPr/>
            </a:pPr>
            <a:r>
              <a:rPr lang="zh-TW" altLang="en-US" b="1" dirty="0">
                <a:solidFill>
                  <a:srgbClr val="FF33CC"/>
                </a:solidFill>
                <a:latin typeface="標楷體" panose="03000509000000000000" pitchFamily="65" charset="-120"/>
                <a:ea typeface="標楷體" panose="03000509000000000000" pitchFamily="65" charset="-120"/>
              </a:rPr>
              <a:t>消除對婦女一切形式歧視公約</a:t>
            </a:r>
            <a:r>
              <a:rPr lang="en-US" altLang="zh-TW" b="1" dirty="0">
                <a:solidFill>
                  <a:srgbClr val="FF33CC"/>
                </a:solidFill>
                <a:latin typeface="標楷體" panose="03000509000000000000" pitchFamily="65" charset="-120"/>
                <a:ea typeface="標楷體" panose="03000509000000000000" pitchFamily="65" charset="-120"/>
              </a:rPr>
              <a:t>(CEDAW</a:t>
            </a:r>
            <a:r>
              <a:rPr lang="en-US" altLang="zh-TW" b="1" dirty="0" smtClean="0">
                <a:solidFill>
                  <a:srgbClr val="FF33CC"/>
                </a:solidFill>
                <a:latin typeface="標楷體" panose="03000509000000000000" pitchFamily="65" charset="-120"/>
                <a:ea typeface="標楷體" panose="03000509000000000000" pitchFamily="65" charset="-120"/>
              </a:rPr>
              <a:t>)</a:t>
            </a:r>
            <a:r>
              <a:rPr lang="zh-TW" altLang="en-US" b="1" dirty="0" smtClean="0">
                <a:solidFill>
                  <a:srgbClr val="FF33CC"/>
                </a:solidFill>
                <a:latin typeface="標楷體" panose="03000509000000000000" pitchFamily="65" charset="-120"/>
                <a:ea typeface="標楷體" panose="03000509000000000000" pitchFamily="65" charset="-120"/>
              </a:rPr>
              <a:t>宣導</a:t>
            </a:r>
          </a:p>
        </p:txBody>
      </p:sp>
      <p:sp>
        <p:nvSpPr>
          <p:cNvPr id="6147" name="Rectangle 3"/>
          <p:cNvSpPr>
            <a:spLocks noGrp="1" noChangeArrowheads="1"/>
          </p:cNvSpPr>
          <p:nvPr>
            <p:ph type="subTitle" idx="1"/>
          </p:nvPr>
        </p:nvSpPr>
        <p:spPr>
          <a:xfrm>
            <a:off x="839788" y="3790950"/>
            <a:ext cx="7056437" cy="1557338"/>
          </a:xfrm>
        </p:spPr>
        <p:txBody>
          <a:bodyPr>
            <a:normAutofit/>
          </a:bodyPr>
          <a:lstStyle/>
          <a:p>
            <a:pPr eaLnBrk="1" fontAlgn="auto" hangingPunct="1">
              <a:spcAft>
                <a:spcPts val="0"/>
              </a:spcAft>
              <a:defRPr/>
            </a:pPr>
            <a:r>
              <a:rPr lang="zh-TW" altLang="en-US" sz="4400" b="1" dirty="0" smtClean="0">
                <a:solidFill>
                  <a:schemeClr val="tx1">
                    <a:lumMod val="95000"/>
                    <a:lumOff val="5000"/>
                  </a:schemeClr>
                </a:solidFill>
                <a:latin typeface="標楷體" panose="03000509000000000000" pitchFamily="65" charset="-120"/>
                <a:ea typeface="標楷體" panose="03000509000000000000" pitchFamily="65" charset="-120"/>
              </a:rPr>
              <a:t>臺中市政府交通局</a:t>
            </a:r>
            <a:endParaRPr lang="en-US" altLang="zh-TW" sz="4400" b="1" dirty="0" smtClean="0">
              <a:solidFill>
                <a:schemeClr val="tx1">
                  <a:lumMod val="95000"/>
                  <a:lumOff val="5000"/>
                </a:schemeClr>
              </a:solidFill>
              <a:latin typeface="標楷體" panose="03000509000000000000" pitchFamily="65" charset="-120"/>
              <a:ea typeface="標楷體" panose="03000509000000000000" pitchFamily="65" charset="-120"/>
            </a:endParaRPr>
          </a:p>
          <a:p>
            <a:pPr eaLnBrk="1" fontAlgn="auto" hangingPunct="1">
              <a:spcAft>
                <a:spcPts val="0"/>
              </a:spcAft>
              <a:defRPr/>
            </a:pPr>
            <a:r>
              <a:rPr lang="en-US" altLang="zh-TW" sz="4000" dirty="0" smtClean="0">
                <a:solidFill>
                  <a:schemeClr val="tx1">
                    <a:lumMod val="95000"/>
                    <a:lumOff val="5000"/>
                  </a:schemeClr>
                </a:solidFill>
                <a:latin typeface="Source Sans Pro Black" panose="020B0803030403020204" pitchFamily="34" charset="0"/>
                <a:ea typeface="Source Sans Pro Black" panose="020B0803030403020204" pitchFamily="34" charset="0"/>
              </a:rPr>
              <a:t>109.07</a:t>
            </a:r>
          </a:p>
          <a:p>
            <a:pPr eaLnBrk="1" fontAlgn="auto" hangingPunct="1">
              <a:spcAft>
                <a:spcPts val="0"/>
              </a:spcAft>
              <a:defRPr/>
            </a:pPr>
            <a:endParaRPr lang="zh-TW" altLang="zh-TW" sz="4000" dirty="0" smtClean="0">
              <a:solidFill>
                <a:schemeClr val="tx1">
                  <a:lumMod val="95000"/>
                  <a:lumOff val="5000"/>
                </a:schemeClr>
              </a:solidFill>
            </a:endParaRPr>
          </a:p>
        </p:txBody>
      </p:sp>
      <p:sp>
        <p:nvSpPr>
          <p:cNvPr id="2" name="投影片編號版面配置區 1"/>
          <p:cNvSpPr>
            <a:spLocks noGrp="1"/>
          </p:cNvSpPr>
          <p:nvPr>
            <p:ph type="sldNum" sz="quarter" idx="12"/>
          </p:nvPr>
        </p:nvSpPr>
        <p:spPr>
          <a:xfrm rot="21420000">
            <a:off x="3675063" y="5102225"/>
            <a:ext cx="681037" cy="498475"/>
          </a:xfrm>
        </p:spPr>
        <p:txBody>
          <a:bodyPr/>
          <a:lstStyle/>
          <a:p>
            <a:pPr>
              <a:defRPr/>
            </a:pPr>
            <a:fld id="{5E598B37-9F60-480E-97B8-B1A870F0B4CE}" type="slidenum">
              <a:rPr lang="en-US" altLang="zh-TW"/>
              <a:pPr>
                <a:defRPr/>
              </a:pPr>
              <a:t>1</a:t>
            </a:fld>
            <a:endParaRPr lang="en-US" altLang="zh-TW" dirty="0"/>
          </a:p>
        </p:txBody>
      </p:sp>
    </p:spTree>
    <p:extLst>
      <p:ext uri="{BB962C8B-B14F-4D97-AF65-F5344CB8AC3E}">
        <p14:creationId xmlns:p14="http://schemas.microsoft.com/office/powerpoint/2010/main" val="270651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a:bodyPr>
          <a:lstStyle/>
          <a:p>
            <a:pPr algn="just"/>
            <a:r>
              <a:rPr lang="en-US" altLang="zh-TW" sz="3200" dirty="0" smtClean="0">
                <a:latin typeface="標楷體" pitchFamily="65" charset="-120"/>
                <a:ea typeface="標楷體" pitchFamily="65" charset="-120"/>
              </a:rPr>
              <a:t>CEDAW</a:t>
            </a:r>
            <a:r>
              <a:rPr lang="zh-TW" altLang="en-US" sz="3200" dirty="0" smtClean="0">
                <a:latin typeface="標楷體" pitchFamily="65" charset="-120"/>
                <a:ea typeface="標楷體" pitchFamily="65" charset="-120"/>
              </a:rPr>
              <a:t>結論性意見第</a:t>
            </a:r>
            <a:r>
              <a:rPr lang="en-US" altLang="zh-TW" sz="3200" dirty="0" smtClean="0">
                <a:latin typeface="標楷體" pitchFamily="65" charset="-120"/>
                <a:ea typeface="標楷體" pitchFamily="65" charset="-120"/>
              </a:rPr>
              <a:t>24</a:t>
            </a:r>
            <a:r>
              <a:rPr lang="zh-TW" altLang="en-US" sz="3200" dirty="0" smtClean="0">
                <a:latin typeface="標楷體" pitchFamily="65" charset="-120"/>
                <a:ea typeface="標楷體" pitchFamily="65" charset="-120"/>
              </a:rPr>
              <a:t>點</a:t>
            </a:r>
            <a:endParaRPr lang="en-US" altLang="zh-TW" sz="3200" dirty="0" smtClean="0">
              <a:latin typeface="標楷體" pitchFamily="65" charset="-120"/>
              <a:ea typeface="標楷體" pitchFamily="65" charset="-120"/>
            </a:endParaRPr>
          </a:p>
          <a:p>
            <a:pPr algn="just">
              <a:buNone/>
            </a:pPr>
            <a:r>
              <a:rPr lang="zh-TW" altLang="en-US" sz="3200" dirty="0" smtClean="0">
                <a:latin typeface="標楷體" pitchFamily="65" charset="-120"/>
                <a:ea typeface="標楷體" pitchFamily="65" charset="-120"/>
              </a:rPr>
              <a:t>  審查委員會關切未充分使用加速實質性別平等之暫行特別措施，尤其在公部門及政治領域之女性代表方面，以及來自遭受交叉及多重歧視之不力處境群體女性方面。</a:t>
            </a:r>
            <a:endParaRPr lang="en-US" altLang="zh-TW" sz="3200" dirty="0" smtClean="0">
              <a:latin typeface="標楷體" pitchFamily="65" charset="-120"/>
              <a:ea typeface="標楷體" pitchFamily="65" charset="-120"/>
            </a:endParaRPr>
          </a:p>
          <a:p>
            <a:pPr algn="just">
              <a:buNone/>
            </a:pPr>
            <a:endParaRPr lang="en-US" altLang="zh-TW" sz="3200" dirty="0" smtClean="0">
              <a:latin typeface="標楷體" pitchFamily="65" charset="-120"/>
              <a:ea typeface="標楷體" pitchFamily="65" charset="-120"/>
            </a:endParaRPr>
          </a:p>
          <a:p>
            <a:pPr algn="r">
              <a:buNone/>
            </a:pPr>
            <a:r>
              <a:rPr lang="zh-TW" altLang="en-US" sz="1400" dirty="0" smtClean="0">
                <a:latin typeface="標楷體" pitchFamily="65" charset="-120"/>
                <a:ea typeface="標楷體" pitchFamily="65" charset="-120"/>
              </a:rPr>
              <a:t>資料來源：</a:t>
            </a:r>
            <a:r>
              <a:rPr lang="en-US" altLang="zh-TW" sz="1400" dirty="0" smtClean="0">
                <a:latin typeface="標楷體" pitchFamily="65" charset="-120"/>
                <a:ea typeface="標楷體" pitchFamily="65" charset="-120"/>
              </a:rPr>
              <a:t>CEDAW</a:t>
            </a:r>
            <a:r>
              <a:rPr lang="zh-TW" altLang="en-US" sz="1400" dirty="0" smtClean="0">
                <a:latin typeface="標楷體" pitchFamily="65" charset="-120"/>
                <a:ea typeface="標楷體" pitchFamily="65" charset="-120"/>
              </a:rPr>
              <a:t>資訊網</a:t>
            </a:r>
            <a:endParaRPr lang="en-US" altLang="zh-TW" sz="1400" dirty="0" smtClean="0">
              <a:latin typeface="標楷體" pitchFamily="65" charset="-120"/>
              <a:ea typeface="標楷體" pitchFamily="65" charset="-120"/>
            </a:endParaRPr>
          </a:p>
          <a:p>
            <a:pPr algn="just">
              <a:buNone/>
            </a:pPr>
            <a:endParaRPr lang="zh-TW" altLang="en-US" sz="3200"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10</a:t>
            </a:fld>
            <a:endParaRPr lang="zh-TW" altLang="en-US"/>
          </a:p>
        </p:txBody>
      </p:sp>
    </p:spTree>
    <p:extLst>
      <p:ext uri="{BB962C8B-B14F-4D97-AF65-F5344CB8AC3E}">
        <p14:creationId xmlns:p14="http://schemas.microsoft.com/office/powerpoint/2010/main" val="3570606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1600200"/>
            <a:ext cx="7787208" cy="4873752"/>
          </a:xfrm>
        </p:spPr>
        <p:txBody>
          <a:bodyPr>
            <a:normAutofit/>
          </a:bodyPr>
          <a:lstStyle/>
          <a:p>
            <a:r>
              <a:rPr lang="en-US" altLang="zh-TW" sz="3200" dirty="0" smtClean="0">
                <a:latin typeface="標楷體" pitchFamily="65" charset="-120"/>
                <a:ea typeface="標楷體" pitchFamily="65" charset="-120"/>
              </a:rPr>
              <a:t>CEDAW</a:t>
            </a:r>
            <a:r>
              <a:rPr lang="zh-TW" altLang="en-US" sz="3200" dirty="0" smtClean="0">
                <a:latin typeface="標楷體" pitchFamily="65" charset="-120"/>
                <a:ea typeface="標楷體" pitchFamily="65" charset="-120"/>
              </a:rPr>
              <a:t>結論性意見第</a:t>
            </a:r>
            <a:r>
              <a:rPr lang="en-US" altLang="zh-TW" sz="3200" dirty="0" smtClean="0">
                <a:latin typeface="標楷體" pitchFamily="65" charset="-120"/>
                <a:ea typeface="標楷體" pitchFamily="65" charset="-120"/>
              </a:rPr>
              <a:t>67</a:t>
            </a:r>
            <a:r>
              <a:rPr lang="zh-TW" altLang="en-US" sz="3200" dirty="0" smtClean="0">
                <a:latin typeface="標楷體" pitchFamily="65" charset="-120"/>
                <a:ea typeface="標楷體" pitchFamily="65" charset="-120"/>
              </a:rPr>
              <a:t>點</a:t>
            </a:r>
            <a:endParaRPr lang="en-US" altLang="zh-TW" sz="3200" dirty="0" smtClean="0">
              <a:latin typeface="標楷體" pitchFamily="65" charset="-120"/>
              <a:ea typeface="標楷體" pitchFamily="65" charset="-120"/>
            </a:endParaRPr>
          </a:p>
          <a:p>
            <a:pPr algn="just">
              <a:buNone/>
            </a:pPr>
            <a:r>
              <a:rPr lang="zh-TW" altLang="en-US" sz="3200" dirty="0" smtClean="0">
                <a:latin typeface="標楷體" pitchFamily="65" charset="-120"/>
                <a:ea typeface="標楷體" pitchFamily="65" charset="-120"/>
              </a:rPr>
              <a:t>  建議政府採取有效措施，改變對婦女和女孩在家庭和社會中角色的傳統看法，透過發展和實施支持平等的全面性策略和多年期計畫，翻轉農村地區父權態度，並透過男性和男孩的參與，以及在資通訊科技和媒體宣傳的支持下，賦予婦女權力。</a:t>
            </a:r>
            <a:endParaRPr lang="en-US" altLang="zh-TW" sz="3200" dirty="0" smtClean="0">
              <a:latin typeface="標楷體" pitchFamily="65" charset="-120"/>
              <a:ea typeface="標楷體" pitchFamily="65" charset="-120"/>
            </a:endParaRPr>
          </a:p>
          <a:p>
            <a:pPr algn="just">
              <a:buNone/>
            </a:pPr>
            <a:endParaRPr lang="en-US" altLang="zh-TW" sz="3200" dirty="0" smtClean="0">
              <a:latin typeface="標楷體" pitchFamily="65" charset="-120"/>
              <a:ea typeface="標楷體" pitchFamily="65" charset="-120"/>
            </a:endParaRPr>
          </a:p>
          <a:p>
            <a:pPr algn="r">
              <a:buNone/>
            </a:pPr>
            <a:r>
              <a:rPr lang="zh-TW" altLang="en-US" sz="1400" dirty="0" smtClean="0">
                <a:latin typeface="標楷體" pitchFamily="65" charset="-120"/>
                <a:ea typeface="標楷體" pitchFamily="65" charset="-120"/>
              </a:rPr>
              <a:t>資料來源：</a:t>
            </a:r>
            <a:r>
              <a:rPr lang="en-US" altLang="zh-TW" sz="1400" dirty="0" smtClean="0">
                <a:latin typeface="標楷體" pitchFamily="65" charset="-120"/>
                <a:ea typeface="標楷體" pitchFamily="65" charset="-120"/>
              </a:rPr>
              <a:t>CEDAW</a:t>
            </a:r>
            <a:r>
              <a:rPr lang="zh-TW" altLang="en-US" sz="1400" dirty="0" smtClean="0">
                <a:latin typeface="標楷體" pitchFamily="65" charset="-120"/>
                <a:ea typeface="標楷體" pitchFamily="65" charset="-120"/>
              </a:rPr>
              <a:t>資訊網</a:t>
            </a:r>
            <a:endParaRPr lang="en-US" altLang="zh-TW" sz="1400" dirty="0" smtClean="0">
              <a:latin typeface="標楷體" pitchFamily="65" charset="-120"/>
              <a:ea typeface="標楷體" pitchFamily="65" charset="-120"/>
            </a:endParaRPr>
          </a:p>
          <a:p>
            <a:pPr algn="just">
              <a:buNone/>
            </a:pPr>
            <a:endParaRPr lang="zh-TW" altLang="en-US" sz="3200"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11</a:t>
            </a:fld>
            <a:endParaRPr lang="zh-TW" altLang="en-US"/>
          </a:p>
        </p:txBody>
      </p:sp>
    </p:spTree>
    <p:extLst>
      <p:ext uri="{BB962C8B-B14F-4D97-AF65-F5344CB8AC3E}">
        <p14:creationId xmlns:p14="http://schemas.microsoft.com/office/powerpoint/2010/main" val="1972382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性別平等</a:t>
            </a:r>
            <a:r>
              <a:rPr lang="en-US" altLang="zh-TW" dirty="0" smtClean="0">
                <a:latin typeface="標楷體" pitchFamily="65" charset="-120"/>
                <a:ea typeface="標楷體" pitchFamily="65" charset="-120"/>
              </a:rPr>
              <a:t>Q&amp;A</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p:txBody>
          <a:bodyPr>
            <a:normAutofit fontScale="92500" lnSpcReduction="10000"/>
          </a:bodyPr>
          <a:lstStyle/>
          <a:p>
            <a:endParaRPr lang="zh-TW" altLang="en-US" dirty="0" smtClean="0"/>
          </a:p>
          <a:p>
            <a:pPr>
              <a:buNone/>
            </a:pPr>
            <a:r>
              <a:rPr lang="en-US" altLang="zh-TW" dirty="0" smtClean="0"/>
              <a:t>Q1</a:t>
            </a:r>
            <a:r>
              <a:rPr lang="zh-TW" altLang="en-US" dirty="0" smtClean="0"/>
              <a:t>：</a:t>
            </a:r>
            <a:r>
              <a:rPr lang="zh-TW" altLang="en-US" dirty="0" smtClean="0">
                <a:latin typeface="標楷體" pitchFamily="65" charset="-120"/>
                <a:ea typeface="標楷體" pitchFamily="65" charset="-120"/>
              </a:rPr>
              <a:t>育嬰留職停薪可以請多長？ </a:t>
            </a:r>
          </a:p>
          <a:p>
            <a:pPr>
              <a:buNone/>
            </a:pPr>
            <a:r>
              <a:rPr lang="en-US" altLang="zh-TW" dirty="0" err="1" smtClean="0">
                <a:latin typeface="標楷體" pitchFamily="65" charset="-120"/>
                <a:ea typeface="標楷體" pitchFamily="65" charset="-120"/>
              </a:rPr>
              <a:t>Ans</a:t>
            </a:r>
            <a:r>
              <a:rPr lang="zh-TW" altLang="en-US" dirty="0" smtClean="0">
                <a:latin typeface="標楷體" pitchFamily="65" charset="-120"/>
                <a:ea typeface="標楷體" pitchFamily="65" charset="-120"/>
              </a:rPr>
              <a:t>： </a:t>
            </a:r>
          </a:p>
          <a:p>
            <a:r>
              <a:rPr lang="zh-TW" altLang="en-US" dirty="0" smtClean="0">
                <a:latin typeface="標楷體" pitchFamily="65" charset="-120"/>
                <a:ea typeface="標楷體" pitchFamily="65" charset="-120"/>
              </a:rPr>
              <a:t>依性別工作平等法第</a:t>
            </a:r>
            <a:r>
              <a:rPr lang="en-US" altLang="zh-TW" dirty="0" smtClean="0">
                <a:latin typeface="標楷體" pitchFamily="65" charset="-120"/>
                <a:ea typeface="標楷體" pitchFamily="65" charset="-120"/>
              </a:rPr>
              <a:t>16 </a:t>
            </a:r>
            <a:r>
              <a:rPr lang="zh-TW" altLang="en-US" dirty="0" smtClean="0">
                <a:latin typeface="標楷體" pitchFamily="65" charset="-120"/>
                <a:ea typeface="標楷體" pitchFamily="65" charset="-120"/>
              </a:rPr>
              <a:t>條規定，受僱者任職滿</a:t>
            </a:r>
            <a:r>
              <a:rPr lang="en-US" altLang="zh-TW" dirty="0" smtClean="0">
                <a:latin typeface="標楷體" pitchFamily="65" charset="-120"/>
                <a:ea typeface="標楷體" pitchFamily="65" charset="-120"/>
              </a:rPr>
              <a:t>1 </a:t>
            </a:r>
            <a:r>
              <a:rPr lang="zh-TW" altLang="en-US" dirty="0" smtClean="0">
                <a:latin typeface="標楷體" pitchFamily="65" charset="-120"/>
                <a:ea typeface="標楷體" pitchFamily="65" charset="-120"/>
              </a:rPr>
              <a:t>年後，於每一子女滿</a:t>
            </a:r>
            <a:r>
              <a:rPr lang="en-US" altLang="zh-TW" dirty="0" smtClean="0">
                <a:latin typeface="標楷體" pitchFamily="65" charset="-120"/>
                <a:ea typeface="標楷體" pitchFamily="65" charset="-120"/>
              </a:rPr>
              <a:t>3 </a:t>
            </a:r>
            <a:r>
              <a:rPr lang="zh-TW" altLang="en-US" dirty="0" smtClean="0">
                <a:latin typeface="標楷體" pitchFamily="65" charset="-120"/>
                <a:ea typeface="標楷體" pitchFamily="65" charset="-120"/>
              </a:rPr>
              <a:t>歲前，得申請育嬰留職停薪，期間至該子女滿</a:t>
            </a:r>
            <a:r>
              <a:rPr lang="en-US" altLang="zh-TW" dirty="0" smtClean="0">
                <a:latin typeface="標楷體" pitchFamily="65" charset="-120"/>
                <a:ea typeface="標楷體" pitchFamily="65" charset="-120"/>
              </a:rPr>
              <a:t>3 </a:t>
            </a:r>
            <a:r>
              <a:rPr lang="zh-TW" altLang="en-US" dirty="0" smtClean="0">
                <a:latin typeface="標楷體" pitchFamily="65" charset="-120"/>
                <a:ea typeface="標楷體" pitchFamily="65" charset="-120"/>
              </a:rPr>
              <a:t>歲止，但不得逾</a:t>
            </a:r>
            <a:r>
              <a:rPr lang="en-US" altLang="zh-TW" dirty="0" smtClean="0">
                <a:latin typeface="標楷體" pitchFamily="65" charset="-120"/>
                <a:ea typeface="標楷體" pitchFamily="65" charset="-120"/>
              </a:rPr>
              <a:t>2 </a:t>
            </a:r>
            <a:r>
              <a:rPr lang="zh-TW" altLang="en-US" dirty="0" smtClean="0">
                <a:latin typeface="標楷體" pitchFamily="65" charset="-120"/>
                <a:ea typeface="標楷體" pitchFamily="65" charset="-120"/>
              </a:rPr>
              <a:t>年。 </a:t>
            </a:r>
          </a:p>
          <a:p>
            <a:r>
              <a:rPr lang="zh-TW" altLang="en-US" dirty="0" smtClean="0">
                <a:latin typeface="標楷體" pitchFamily="65" charset="-120"/>
                <a:ea typeface="標楷體" pitchFamily="65" charset="-120"/>
              </a:rPr>
              <a:t>依公務人員留職停薪辦法第</a:t>
            </a: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6</a:t>
            </a:r>
            <a:r>
              <a:rPr lang="zh-TW" altLang="en-US" dirty="0" smtClean="0">
                <a:latin typeface="標楷體" pitchFamily="65" charset="-120"/>
                <a:ea typeface="標楷體" pitchFamily="65" charset="-120"/>
              </a:rPr>
              <a:t>條，養育三足歲以下子女得申請，並以本人或配偶之一方申請為限。期間最長至子女、收養兒童滿三足歲止。</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12</a:t>
            </a:fld>
            <a:endParaRPr lang="zh-TW" altLang="en-US"/>
          </a:p>
        </p:txBody>
      </p:sp>
    </p:spTree>
    <p:extLst>
      <p:ext uri="{BB962C8B-B14F-4D97-AF65-F5344CB8AC3E}">
        <p14:creationId xmlns:p14="http://schemas.microsoft.com/office/powerpoint/2010/main" val="2779721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fontScale="70000" lnSpcReduction="20000"/>
          </a:bodyPr>
          <a:lstStyle/>
          <a:p>
            <a:endParaRPr lang="zh-TW" altLang="en-US" dirty="0" smtClean="0"/>
          </a:p>
          <a:p>
            <a:pPr algn="just">
              <a:buNone/>
            </a:pPr>
            <a:r>
              <a:rPr lang="en-US" altLang="zh-TW" dirty="0" smtClean="0"/>
              <a:t> </a:t>
            </a:r>
            <a:r>
              <a:rPr lang="en-US" altLang="zh-TW" dirty="0" smtClean="0">
                <a:latin typeface="標楷體" pitchFamily="65" charset="-120"/>
                <a:ea typeface="標楷體" pitchFamily="65" charset="-120"/>
              </a:rPr>
              <a:t>Q2</a:t>
            </a:r>
            <a:r>
              <a:rPr lang="zh-TW" altLang="en-US" dirty="0" smtClean="0">
                <a:latin typeface="標楷體" pitchFamily="65" charset="-120"/>
                <a:ea typeface="標楷體" pitchFamily="65" charset="-120"/>
              </a:rPr>
              <a:t>：上班時哺</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集</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乳相關規定為何？ </a:t>
            </a:r>
          </a:p>
          <a:p>
            <a:pPr algn="just">
              <a:buNone/>
            </a:pPr>
            <a:r>
              <a:rPr lang="en-US" altLang="zh-TW" dirty="0" err="1" smtClean="0">
                <a:latin typeface="標楷體" pitchFamily="65" charset="-120"/>
                <a:ea typeface="標楷體" pitchFamily="65" charset="-120"/>
              </a:rPr>
              <a:t>Ans</a:t>
            </a:r>
            <a:r>
              <a:rPr lang="zh-TW" altLang="en-US" dirty="0" smtClean="0">
                <a:latin typeface="標楷體" pitchFamily="65" charset="-120"/>
                <a:ea typeface="標楷體" pitchFamily="65" charset="-120"/>
              </a:rPr>
              <a:t>： </a:t>
            </a:r>
          </a:p>
          <a:p>
            <a:pPr algn="just"/>
            <a:r>
              <a:rPr lang="zh-TW" altLang="en-US" dirty="0" smtClean="0">
                <a:latin typeface="標楷體" pitchFamily="65" charset="-120"/>
                <a:ea typeface="標楷體" pitchFamily="65" charset="-120"/>
              </a:rPr>
              <a:t>依性別工作平等法第</a:t>
            </a:r>
            <a:r>
              <a:rPr lang="en-US" altLang="zh-TW" dirty="0" smtClean="0">
                <a:latin typeface="標楷體" pitchFamily="65" charset="-120"/>
                <a:ea typeface="標楷體" pitchFamily="65" charset="-120"/>
              </a:rPr>
              <a:t>18</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23</a:t>
            </a:r>
            <a:r>
              <a:rPr lang="zh-TW" altLang="en-US" dirty="0" smtClean="0">
                <a:latin typeface="標楷體" pitchFamily="65" charset="-120"/>
                <a:ea typeface="標楷體" pitchFamily="65" charset="-120"/>
              </a:rPr>
              <a:t>條規定，子女未滿二歲須受僱者親自哺（集）乳者，除規定之休息時間外，雇主應每日另給哺（集）乳時間六十分鐘。受僱者於每日正常工作時間以外之延長工作時間達一小時以上者，雇主應給予哺（集）乳時間三十分鐘。僱用受僱者一百人以上之雇主，應提供下列設施、措施： </a:t>
            </a:r>
          </a:p>
          <a:p>
            <a:pPr algn="just">
              <a:buNone/>
            </a:pPr>
            <a:r>
              <a:rPr lang="zh-TW" altLang="en-US" dirty="0" smtClean="0">
                <a:latin typeface="標楷體" pitchFamily="65" charset="-120"/>
                <a:ea typeface="標楷體" pitchFamily="65" charset="-120"/>
              </a:rPr>
              <a:t>  一、哺（集）乳室。 </a:t>
            </a:r>
          </a:p>
          <a:p>
            <a:pPr algn="just">
              <a:buNone/>
            </a:pPr>
            <a:r>
              <a:rPr lang="zh-TW" altLang="en-US" dirty="0" smtClean="0">
                <a:latin typeface="標楷體" pitchFamily="65" charset="-120"/>
                <a:ea typeface="標楷體" pitchFamily="65" charset="-120"/>
              </a:rPr>
              <a:t>  二、托兒設施或適當之托兒措施。 </a:t>
            </a:r>
          </a:p>
          <a:p>
            <a:pPr algn="just"/>
            <a:r>
              <a:rPr lang="zh-TW" altLang="en-US" dirty="0" smtClean="0">
                <a:latin typeface="標楷體" pitchFamily="65" charset="-120"/>
                <a:ea typeface="標楷體" pitchFamily="65" charset="-120"/>
              </a:rPr>
              <a:t>本局及陽明大樓目前均設有哺（集）乳室，歡迎同仁多加利用。</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13</a:t>
            </a:fld>
            <a:endParaRPr lang="zh-TW" altLang="en-US"/>
          </a:p>
        </p:txBody>
      </p:sp>
    </p:spTree>
    <p:extLst>
      <p:ext uri="{BB962C8B-B14F-4D97-AF65-F5344CB8AC3E}">
        <p14:creationId xmlns:p14="http://schemas.microsoft.com/office/powerpoint/2010/main" val="1101545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fontScale="85000" lnSpcReduction="20000"/>
          </a:bodyPr>
          <a:lstStyle/>
          <a:p>
            <a:endParaRPr lang="zh-TW" altLang="en-US" dirty="0" smtClean="0"/>
          </a:p>
          <a:p>
            <a:pPr algn="just">
              <a:buNone/>
            </a:pPr>
            <a:r>
              <a:rPr lang="en-US" altLang="zh-TW" dirty="0" smtClean="0">
                <a:latin typeface="標楷體" pitchFamily="65" charset="-120"/>
                <a:ea typeface="標楷體" pitchFamily="65" charset="-120"/>
              </a:rPr>
              <a:t>Q3</a:t>
            </a:r>
            <a:r>
              <a:rPr lang="zh-TW" altLang="en-US" dirty="0" smtClean="0">
                <a:latin typeface="標楷體" pitchFamily="65" charset="-120"/>
                <a:ea typeface="標楷體" pitchFamily="65" charset="-120"/>
              </a:rPr>
              <a:t>：關於配偶未就業者，不適用請育嬰留職停薪規定，是否有例外？ </a:t>
            </a:r>
            <a:endParaRPr lang="en-US" altLang="zh-TW" dirty="0" smtClean="0">
              <a:latin typeface="標楷體" pitchFamily="65" charset="-120"/>
              <a:ea typeface="標楷體" pitchFamily="65" charset="-120"/>
            </a:endParaRPr>
          </a:p>
          <a:p>
            <a:pPr algn="just">
              <a:buNone/>
            </a:pPr>
            <a:r>
              <a:rPr lang="en-US" altLang="zh-TW" dirty="0" err="1" smtClean="0">
                <a:latin typeface="標楷體" pitchFamily="65" charset="-120"/>
                <a:ea typeface="標楷體" pitchFamily="65" charset="-120"/>
              </a:rPr>
              <a:t>Ans</a:t>
            </a:r>
            <a:r>
              <a:rPr lang="zh-TW" altLang="en-US" dirty="0" smtClean="0">
                <a:latin typeface="標楷體" pitchFamily="65" charset="-120"/>
                <a:ea typeface="標楷體" pitchFamily="65" charset="-120"/>
              </a:rPr>
              <a:t>： </a:t>
            </a:r>
          </a:p>
          <a:p>
            <a:pPr algn="just"/>
            <a:r>
              <a:rPr lang="zh-TW" altLang="en-US" dirty="0" smtClean="0">
                <a:latin typeface="標楷體" pitchFamily="65" charset="-120"/>
                <a:ea typeface="標楷體" pitchFamily="65" charset="-120"/>
              </a:rPr>
              <a:t>依性別工作平等法第</a:t>
            </a:r>
            <a:r>
              <a:rPr lang="en-US" altLang="zh-TW" dirty="0" smtClean="0">
                <a:latin typeface="標楷體" pitchFamily="65" charset="-120"/>
                <a:ea typeface="標楷體" pitchFamily="65" charset="-120"/>
              </a:rPr>
              <a:t>22 </a:t>
            </a:r>
            <a:r>
              <a:rPr lang="zh-TW" altLang="en-US" dirty="0" smtClean="0">
                <a:latin typeface="標楷體" pitchFamily="65" charset="-120"/>
                <a:ea typeface="標楷體" pitchFamily="65" charset="-120"/>
              </a:rPr>
              <a:t>條、公務人員留職停薪辦法第</a:t>
            </a:r>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條等規定，配偶如未就業則不得申請育嬰留職停薪，但有正當理由者，不在此限。依據勞動部</a:t>
            </a:r>
            <a:r>
              <a:rPr lang="en-US" altLang="zh-TW" dirty="0" smtClean="0">
                <a:latin typeface="標楷體" pitchFamily="65" charset="-120"/>
                <a:ea typeface="標楷體" pitchFamily="65" charset="-120"/>
              </a:rPr>
              <a:t>107 </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2 </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12 </a:t>
            </a:r>
            <a:r>
              <a:rPr lang="zh-TW" altLang="en-US" dirty="0" smtClean="0">
                <a:latin typeface="標楷體" pitchFamily="65" charset="-120"/>
                <a:ea typeface="標楷體" pitchFamily="65" charset="-120"/>
              </a:rPr>
              <a:t>日勞動條</a:t>
            </a:r>
            <a:r>
              <a:rPr lang="en-US" altLang="zh-TW" dirty="0" smtClean="0">
                <a:latin typeface="標楷體" pitchFamily="65" charset="-120"/>
                <a:ea typeface="標楷體" pitchFamily="65" charset="-120"/>
              </a:rPr>
              <a:t>4 </a:t>
            </a:r>
            <a:r>
              <a:rPr lang="zh-TW" altLang="en-US" dirty="0" smtClean="0">
                <a:latin typeface="標楷體" pitchFamily="65" charset="-120"/>
                <a:ea typeface="標楷體" pitchFamily="65" charset="-120"/>
              </a:rPr>
              <a:t>字第</a:t>
            </a:r>
            <a:r>
              <a:rPr lang="en-US" altLang="zh-TW" dirty="0" smtClean="0">
                <a:latin typeface="標楷體" pitchFamily="65" charset="-120"/>
                <a:ea typeface="標楷體" pitchFamily="65" charset="-120"/>
              </a:rPr>
              <a:t>1070130162 </a:t>
            </a:r>
            <a:r>
              <a:rPr lang="zh-TW" altLang="en-US" dirty="0" smtClean="0">
                <a:latin typeface="標楷體" pitchFamily="65" charset="-120"/>
                <a:ea typeface="標楷體" pitchFamily="65" charset="-120"/>
              </a:rPr>
              <a:t>號及銓敘部</a:t>
            </a:r>
            <a:r>
              <a:rPr lang="en-US" altLang="zh-TW" dirty="0" smtClean="0">
                <a:latin typeface="標楷體" pitchFamily="65" charset="-120"/>
                <a:ea typeface="標楷體" pitchFamily="65" charset="-120"/>
              </a:rPr>
              <a:t>107</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日部銓四字第</a:t>
            </a:r>
            <a:r>
              <a:rPr lang="en-US" altLang="zh-TW" dirty="0" smtClean="0">
                <a:latin typeface="標楷體" pitchFamily="65" charset="-120"/>
                <a:ea typeface="標楷體" pitchFamily="65" charset="-120"/>
              </a:rPr>
              <a:t>10743649091</a:t>
            </a:r>
            <a:r>
              <a:rPr lang="zh-TW" altLang="en-US" dirty="0" smtClean="0">
                <a:latin typeface="標楷體" pitchFamily="65" charset="-120"/>
                <a:ea typeface="標楷體" pitchFamily="65" charset="-120"/>
              </a:rPr>
              <a:t>號函釋，輔育雙</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多</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胞胎之受僱者，縱配偶未就業，考量無法單獨育兒，故符合上述正當理由，仍可申請育嬰留職停薪。</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14</a:t>
            </a:fld>
            <a:endParaRPr lang="zh-TW" altLang="en-US"/>
          </a:p>
        </p:txBody>
      </p:sp>
    </p:spTree>
    <p:extLst>
      <p:ext uri="{BB962C8B-B14F-4D97-AF65-F5344CB8AC3E}">
        <p14:creationId xmlns:p14="http://schemas.microsoft.com/office/powerpoint/2010/main" val="3310681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sz="quarter" idx="1"/>
          </p:nvPr>
        </p:nvSpPr>
        <p:spPr>
          <a:xfrm>
            <a:off x="457200" y="1600200"/>
            <a:ext cx="7715200" cy="4873752"/>
          </a:xfrm>
        </p:spPr>
        <p:txBody>
          <a:bodyPr/>
          <a:lstStyle/>
          <a:p>
            <a:endParaRPr lang="zh-TW" altLang="en-US" dirty="0" smtClean="0"/>
          </a:p>
          <a:p>
            <a:pPr algn="just">
              <a:buNone/>
            </a:pPr>
            <a:r>
              <a:rPr lang="en-US" altLang="zh-TW" dirty="0" smtClean="0">
                <a:latin typeface="標楷體" pitchFamily="65" charset="-120"/>
                <a:ea typeface="標楷體" pitchFamily="65" charset="-120"/>
              </a:rPr>
              <a:t>Q4:</a:t>
            </a:r>
            <a:r>
              <a:rPr lang="zh-TW" altLang="en-US" dirty="0" smtClean="0">
                <a:latin typeface="標楷體" pitchFamily="65" charset="-120"/>
                <a:ea typeface="標楷體" pitchFamily="65" charset="-120"/>
              </a:rPr>
              <a:t>於育嬰留職停薪期間，可以繼續加入公保或勞保嗎？ </a:t>
            </a:r>
          </a:p>
          <a:p>
            <a:pPr algn="just">
              <a:buNone/>
            </a:pPr>
            <a:r>
              <a:rPr lang="en-US" altLang="zh-TW" dirty="0" err="1" smtClean="0">
                <a:latin typeface="標楷體" pitchFamily="65" charset="-120"/>
                <a:ea typeface="標楷體" pitchFamily="65" charset="-120"/>
              </a:rPr>
              <a:t>Ans</a:t>
            </a:r>
            <a:r>
              <a:rPr lang="en-US" altLang="zh-TW" dirty="0" smtClean="0">
                <a:latin typeface="標楷體" pitchFamily="65" charset="-120"/>
                <a:ea typeface="標楷體" pitchFamily="65" charset="-120"/>
              </a:rPr>
              <a:t>: </a:t>
            </a:r>
          </a:p>
          <a:p>
            <a:pPr algn="just"/>
            <a:r>
              <a:rPr lang="zh-TW" altLang="en-US" dirty="0" smtClean="0">
                <a:latin typeface="標楷體" pitchFamily="65" charset="-120"/>
                <a:ea typeface="標楷體" pitchFamily="65" charset="-120"/>
              </a:rPr>
              <a:t>依據性別工作平等法第</a:t>
            </a:r>
            <a:r>
              <a:rPr lang="en-US" altLang="zh-TW" dirty="0" smtClean="0">
                <a:latin typeface="標楷體" pitchFamily="65" charset="-120"/>
                <a:ea typeface="標楷體" pitchFamily="65" charset="-120"/>
              </a:rPr>
              <a:t>16 </a:t>
            </a:r>
            <a:r>
              <a:rPr lang="zh-TW" altLang="en-US" dirty="0" smtClean="0">
                <a:latin typeface="標楷體" pitchFamily="65" charset="-120"/>
                <a:ea typeface="標楷體" pitchFamily="65" charset="-120"/>
              </a:rPr>
              <a:t>條規定，受僱者於育嬰留職停薪期間，得繼續參加原有之社會保險，原由雇主負擔之保險費，免予繳納；原由受僱者負擔之保險費，得遞延三年繳納。</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15</a:t>
            </a:fld>
            <a:endParaRPr lang="zh-TW" altLang="en-US"/>
          </a:p>
        </p:txBody>
      </p:sp>
    </p:spTree>
    <p:extLst>
      <p:ext uri="{BB962C8B-B14F-4D97-AF65-F5344CB8AC3E}">
        <p14:creationId xmlns:p14="http://schemas.microsoft.com/office/powerpoint/2010/main" val="866747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fontScale="92500" lnSpcReduction="20000"/>
          </a:bodyPr>
          <a:lstStyle/>
          <a:p>
            <a:endParaRPr lang="zh-TW" altLang="en-US" dirty="0" smtClean="0"/>
          </a:p>
          <a:p>
            <a:pPr>
              <a:buNone/>
            </a:pPr>
            <a:r>
              <a:rPr lang="en-US" altLang="zh-TW" dirty="0" smtClean="0">
                <a:latin typeface="標楷體" pitchFamily="65" charset="-120"/>
                <a:ea typeface="標楷體" pitchFamily="65" charset="-120"/>
              </a:rPr>
              <a:t>Q5</a:t>
            </a:r>
            <a:r>
              <a:rPr lang="zh-TW" altLang="en-US" dirty="0" smtClean="0">
                <a:latin typeface="標楷體" pitchFamily="65" charset="-120"/>
                <a:ea typeface="標楷體" pitchFamily="65" charset="-120"/>
              </a:rPr>
              <a:t>：照顧幼兒，可以減少工時嗎？ </a:t>
            </a:r>
          </a:p>
          <a:p>
            <a:pPr>
              <a:buNone/>
            </a:pPr>
            <a:r>
              <a:rPr lang="en-US" altLang="zh-TW" dirty="0" err="1" smtClean="0">
                <a:latin typeface="標楷體" pitchFamily="65" charset="-120"/>
                <a:ea typeface="標楷體" pitchFamily="65" charset="-120"/>
              </a:rPr>
              <a:t>Ans</a:t>
            </a:r>
            <a:r>
              <a:rPr lang="en-US" altLang="zh-TW" dirty="0" smtClean="0">
                <a:latin typeface="標楷體" pitchFamily="65" charset="-120"/>
                <a:ea typeface="標楷體" pitchFamily="65" charset="-120"/>
              </a:rPr>
              <a:t>: </a:t>
            </a:r>
          </a:p>
          <a:p>
            <a:pPr algn="just"/>
            <a:r>
              <a:rPr lang="zh-TW" altLang="en-US" dirty="0" smtClean="0">
                <a:latin typeface="標楷體" pitchFamily="65" charset="-120"/>
                <a:ea typeface="標楷體" pitchFamily="65" charset="-120"/>
              </a:rPr>
              <a:t>依據性別工作平等法第</a:t>
            </a:r>
            <a:r>
              <a:rPr lang="en-US" altLang="zh-TW" dirty="0" smtClean="0">
                <a:latin typeface="標楷體" pitchFamily="65" charset="-120"/>
                <a:ea typeface="標楷體" pitchFamily="65" charset="-120"/>
              </a:rPr>
              <a:t>16 </a:t>
            </a:r>
            <a:r>
              <a:rPr lang="zh-TW" altLang="en-US" dirty="0" smtClean="0">
                <a:latin typeface="標楷體" pitchFamily="65" charset="-120"/>
                <a:ea typeface="標楷體" pitchFamily="65" charset="-120"/>
              </a:rPr>
              <a:t>條規定，受僱於僱用三十人以上雇主之受僱者，為撫育未滿三歲子女，得向雇主請求為下列二款事項之一： </a:t>
            </a:r>
          </a:p>
          <a:p>
            <a:pPr algn="just">
              <a:buNone/>
            </a:pPr>
            <a:r>
              <a:rPr lang="zh-TW" altLang="en-US" dirty="0" smtClean="0">
                <a:latin typeface="標楷體" pitchFamily="65" charset="-120"/>
                <a:ea typeface="標楷體" pitchFamily="65" charset="-120"/>
              </a:rPr>
              <a:t>  一、每天減少工作時間一小時；減少之工作時間，不得請求報酬。 </a:t>
            </a:r>
          </a:p>
          <a:p>
            <a:pPr algn="just">
              <a:buNone/>
            </a:pPr>
            <a:r>
              <a:rPr lang="zh-TW" altLang="en-US" dirty="0" smtClean="0">
                <a:latin typeface="標楷體" pitchFamily="65" charset="-120"/>
                <a:ea typeface="標楷體" pitchFamily="65" charset="-120"/>
              </a:rPr>
              <a:t>  二、調整工作時間。</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16</a:t>
            </a:fld>
            <a:endParaRPr lang="zh-TW" altLang="en-US"/>
          </a:p>
        </p:txBody>
      </p:sp>
    </p:spTree>
    <p:extLst>
      <p:ext uri="{BB962C8B-B14F-4D97-AF65-F5344CB8AC3E}">
        <p14:creationId xmlns:p14="http://schemas.microsoft.com/office/powerpoint/2010/main" val="3420763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fontScale="92500" lnSpcReduction="20000"/>
          </a:bodyPr>
          <a:lstStyle/>
          <a:p>
            <a:pPr algn="just">
              <a:buNone/>
            </a:pPr>
            <a:r>
              <a:rPr lang="en-US" altLang="zh-TW" dirty="0" smtClean="0">
                <a:latin typeface="標楷體" pitchFamily="65" charset="-120"/>
                <a:ea typeface="標楷體" pitchFamily="65" charset="-120"/>
              </a:rPr>
              <a:t>Q6</a:t>
            </a:r>
            <a:r>
              <a:rPr lang="zh-TW" altLang="en-US" dirty="0" smtClean="0">
                <a:latin typeface="標楷體" pitchFamily="65" charset="-120"/>
                <a:ea typeface="標楷體" pitchFamily="65" charset="-120"/>
              </a:rPr>
              <a:t>：請家庭照顧假的事由有哪些？ </a:t>
            </a:r>
            <a:endParaRPr lang="en-US" altLang="zh-TW" dirty="0" smtClean="0">
              <a:latin typeface="標楷體" pitchFamily="65" charset="-120"/>
              <a:ea typeface="標楷體" pitchFamily="65" charset="-120"/>
            </a:endParaRPr>
          </a:p>
          <a:p>
            <a:pPr algn="just">
              <a:buNone/>
            </a:pPr>
            <a:r>
              <a:rPr lang="en-US" altLang="zh-TW" dirty="0" err="1" smtClean="0">
                <a:latin typeface="標楷體" pitchFamily="65" charset="-120"/>
                <a:ea typeface="標楷體" pitchFamily="65" charset="-120"/>
              </a:rPr>
              <a:t>Ans</a:t>
            </a:r>
            <a:r>
              <a:rPr lang="en-US" altLang="zh-TW" dirty="0" smtClean="0">
                <a:latin typeface="標楷體" pitchFamily="65" charset="-120"/>
                <a:ea typeface="標楷體" pitchFamily="65" charset="-120"/>
              </a:rPr>
              <a:t>: </a:t>
            </a:r>
          </a:p>
          <a:p>
            <a:pPr algn="just"/>
            <a:r>
              <a:rPr lang="zh-TW" altLang="en-US" dirty="0" smtClean="0">
                <a:latin typeface="標楷體" pitchFamily="65" charset="-120"/>
                <a:ea typeface="標楷體" pitchFamily="65" charset="-120"/>
              </a:rPr>
              <a:t>性別工作平等法第</a:t>
            </a:r>
            <a:r>
              <a:rPr lang="en-US" altLang="zh-TW" dirty="0" smtClean="0">
                <a:latin typeface="標楷體" pitchFamily="65" charset="-120"/>
                <a:ea typeface="標楷體" pitchFamily="65" charset="-120"/>
              </a:rPr>
              <a:t>20 </a:t>
            </a:r>
            <a:r>
              <a:rPr lang="zh-TW" altLang="en-US" dirty="0" smtClean="0">
                <a:latin typeface="標楷體" pitchFamily="65" charset="-120"/>
                <a:ea typeface="標楷體" pitchFamily="65" charset="-120"/>
              </a:rPr>
              <a:t>條規定</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受僱者於其家庭成員預防接種發生嚴重之疾病或其他重大事故須親自照顧時，得請家庭照顧假；其請假日數併入事假計算，全年以七日為限。家庭照顧假薪資之計算，依各該事假規定辦理。」家庭照顧假旨在使受僱者得同時兼顧家庭照顧責任與職場工作，為免限縮立法意旨，有關「家庭成員」、「嚴重之疾病」及「其他重大事故」，不另加以定義，仍應依個案事實認定。 </a:t>
            </a: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17</a:t>
            </a:fld>
            <a:endParaRPr lang="zh-TW" altLang="en-US"/>
          </a:p>
        </p:txBody>
      </p:sp>
    </p:spTree>
    <p:extLst>
      <p:ext uri="{BB962C8B-B14F-4D97-AF65-F5344CB8AC3E}">
        <p14:creationId xmlns:p14="http://schemas.microsoft.com/office/powerpoint/2010/main" val="3413947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p:txBody>
          <a:bodyPr>
            <a:normAutofit fontScale="92500" lnSpcReduction="20000"/>
          </a:bodyPr>
          <a:lstStyle/>
          <a:p>
            <a:pPr algn="just">
              <a:buNone/>
            </a:pPr>
            <a:r>
              <a:rPr lang="en-US" altLang="zh-TW" dirty="0" smtClean="0">
                <a:latin typeface="標楷體" pitchFamily="65" charset="-120"/>
                <a:ea typeface="標楷體" pitchFamily="65" charset="-120"/>
              </a:rPr>
              <a:t>Q7</a:t>
            </a:r>
            <a:r>
              <a:rPr lang="zh-TW" altLang="en-US" dirty="0" smtClean="0">
                <a:latin typeface="標楷體" pitchFamily="65" charset="-120"/>
                <a:ea typeface="標楷體" pitchFamily="65" charset="-120"/>
              </a:rPr>
              <a:t>：請生理假、家庭照顧假會影響公務人員考績嗎？ </a:t>
            </a:r>
          </a:p>
          <a:p>
            <a:pPr algn="just">
              <a:buNone/>
            </a:pPr>
            <a:r>
              <a:rPr lang="en-US" altLang="zh-TW" dirty="0" err="1" smtClean="0">
                <a:latin typeface="標楷體" pitchFamily="65" charset="-120"/>
                <a:ea typeface="標楷體" pitchFamily="65" charset="-120"/>
              </a:rPr>
              <a:t>Ans</a:t>
            </a:r>
            <a:r>
              <a:rPr lang="en-US" altLang="zh-TW" dirty="0" smtClean="0">
                <a:latin typeface="標楷體" pitchFamily="65" charset="-120"/>
                <a:ea typeface="標楷體" pitchFamily="65" charset="-120"/>
              </a:rPr>
              <a:t>: </a:t>
            </a:r>
          </a:p>
          <a:p>
            <a:pPr algn="just"/>
            <a:r>
              <a:rPr lang="zh-TW" altLang="en-US" dirty="0" smtClean="0">
                <a:latin typeface="標楷體" pitchFamily="65" charset="-120"/>
                <a:ea typeface="標楷體" pitchFamily="65" charset="-120"/>
              </a:rPr>
              <a:t>依公務人員考績法施行細則第</a:t>
            </a:r>
            <a:r>
              <a:rPr lang="en-US" altLang="zh-TW" dirty="0" smtClean="0">
                <a:latin typeface="標楷體" pitchFamily="65" charset="-120"/>
                <a:ea typeface="標楷體" pitchFamily="65" charset="-120"/>
              </a:rPr>
              <a:t>4 </a:t>
            </a:r>
            <a:r>
              <a:rPr lang="zh-TW" altLang="en-US" dirty="0" smtClean="0">
                <a:latin typeface="標楷體" pitchFamily="65" charset="-120"/>
                <a:ea typeface="標楷體" pitchFamily="65" charset="-120"/>
              </a:rPr>
              <a:t>條規定，各機關辦理考績時，不得以下列情形，作為考績等次之考量因素： </a:t>
            </a:r>
          </a:p>
          <a:p>
            <a:pPr algn="just">
              <a:buNone/>
            </a:pPr>
            <a:r>
              <a:rPr lang="zh-TW" altLang="en-US" dirty="0" smtClean="0">
                <a:latin typeface="標楷體" pitchFamily="65" charset="-120"/>
                <a:ea typeface="標楷體" pitchFamily="65" charset="-120"/>
              </a:rPr>
              <a:t>  一、依法令規定日數所核給之家庭照顧假、生理假、婚假、產前假、娩假、流產假、陪產假及因安胎事由所請之假。 </a:t>
            </a:r>
          </a:p>
          <a:p>
            <a:pPr algn="just">
              <a:buNone/>
            </a:pPr>
            <a:r>
              <a:rPr lang="zh-TW" altLang="en-US" dirty="0" smtClean="0">
                <a:latin typeface="標楷體" pitchFamily="65" charset="-120"/>
                <a:ea typeface="標楷體" pitchFamily="65" charset="-120"/>
              </a:rPr>
              <a:t>  二、依法令規定給予之哺乳時間或因育嬰減少之工作時間。</a:t>
            </a:r>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18</a:t>
            </a:fld>
            <a:endParaRPr lang="zh-TW" altLang="en-US"/>
          </a:p>
        </p:txBody>
      </p:sp>
    </p:spTree>
    <p:extLst>
      <p:ext uri="{BB962C8B-B14F-4D97-AF65-F5344CB8AC3E}">
        <p14:creationId xmlns:p14="http://schemas.microsoft.com/office/powerpoint/2010/main" val="1700646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交通業務中的性別</a:t>
            </a:r>
            <a:r>
              <a:rPr lang="zh-TW" altLang="en-US" dirty="0">
                <a:latin typeface="標楷體" panose="03000509000000000000" pitchFamily="65" charset="-120"/>
                <a:ea typeface="標楷體" panose="03000509000000000000" pitchFamily="65" charset="-120"/>
              </a:rPr>
              <a:t>議題</a:t>
            </a:r>
          </a:p>
        </p:txBody>
      </p:sp>
      <p:sp>
        <p:nvSpPr>
          <p:cNvPr id="3" name="內容版面配置區 2"/>
          <p:cNvSpPr>
            <a:spLocks noGrp="1"/>
          </p:cNvSpPr>
          <p:nvPr>
            <p:ph idx="1"/>
          </p:nvPr>
        </p:nvSpPr>
        <p:spPr>
          <a:xfrm>
            <a:off x="628650" y="1362975"/>
            <a:ext cx="7886700" cy="4088920"/>
          </a:xfrm>
        </p:spPr>
        <p:txBody>
          <a:bodyPr>
            <a:normAutofit lnSpcReduction="10000"/>
          </a:bodyPr>
          <a:lstStyle/>
          <a:p>
            <a:r>
              <a:rPr lang="en-US" altLang="zh-TW" sz="2400" dirty="0" smtClean="0">
                <a:latin typeface="標楷體" panose="03000509000000000000" pitchFamily="65" charset="-120"/>
                <a:ea typeface="標楷體" panose="03000509000000000000" pitchFamily="65" charset="-120"/>
              </a:rPr>
              <a:t>100</a:t>
            </a:r>
            <a:r>
              <a:rPr lang="zh-TW" altLang="en-US" sz="2400" dirty="0" smtClean="0">
                <a:latin typeface="標楷體" panose="03000509000000000000" pitchFamily="65" charset="-120"/>
                <a:ea typeface="標楷體" panose="03000509000000000000" pitchFamily="65" charset="-120"/>
              </a:rPr>
              <a:t> 年</a:t>
            </a:r>
            <a:r>
              <a:rPr lang="zh-TW" altLang="en-US" sz="2400" dirty="0">
                <a:latin typeface="標楷體" panose="03000509000000000000" pitchFamily="65" charset="-120"/>
                <a:ea typeface="標楷體" panose="03000509000000000000" pitchFamily="65" charset="-120"/>
              </a:rPr>
              <a:t>女性公共運具使用率為 </a:t>
            </a:r>
            <a:r>
              <a:rPr lang="en-US" altLang="zh-TW" sz="2400" dirty="0">
                <a:latin typeface="標楷體" panose="03000509000000000000" pitchFamily="65" charset="-120"/>
                <a:ea typeface="標楷體" panose="03000509000000000000" pitchFamily="65" charset="-120"/>
              </a:rPr>
              <a:t>18.0</a:t>
            </a:r>
            <a:r>
              <a:rPr lang="zh-TW" altLang="en-US" sz="2400" dirty="0">
                <a:latin typeface="標楷體" panose="03000509000000000000" pitchFamily="65" charset="-120"/>
                <a:ea typeface="標楷體" panose="03000509000000000000" pitchFamily="65" charset="-120"/>
              </a:rPr>
              <a:t>％，較男性高 </a:t>
            </a:r>
            <a:r>
              <a:rPr lang="en-US" altLang="zh-TW" sz="2400" dirty="0">
                <a:latin typeface="標楷體" panose="03000509000000000000" pitchFamily="65" charset="-120"/>
                <a:ea typeface="標楷體" panose="03000509000000000000" pitchFamily="65" charset="-120"/>
              </a:rPr>
              <a:t>7.4 </a:t>
            </a:r>
            <a:r>
              <a:rPr lang="zh-TW" altLang="en-US" sz="2400" dirty="0">
                <a:latin typeface="標楷體" panose="03000509000000000000" pitchFamily="65" charset="-120"/>
                <a:ea typeface="標楷體" panose="03000509000000000000" pitchFamily="65" charset="-120"/>
              </a:rPr>
              <a:t>個百分點 依交通部「民眾日常使用運具狀況調查」結果顯示</a:t>
            </a:r>
            <a:r>
              <a:rPr lang="zh-TW" altLang="en-US" sz="2400" dirty="0" smtClean="0">
                <a:latin typeface="標楷體" panose="03000509000000000000" pitchFamily="65" charset="-120"/>
                <a:ea typeface="標楷體" panose="03000509000000000000" pitchFamily="65" charset="-120"/>
              </a:rPr>
              <a:t>，</a:t>
            </a:r>
            <a:r>
              <a:rPr lang="en-US" altLang="zh-TW" sz="2400" dirty="0" smtClean="0">
                <a:latin typeface="標楷體" panose="03000509000000000000" pitchFamily="65" charset="-120"/>
                <a:ea typeface="標楷體" panose="03000509000000000000" pitchFamily="65" charset="-120"/>
              </a:rPr>
              <a:t>100</a:t>
            </a:r>
            <a:r>
              <a:rPr lang="zh-TW" altLang="en-US" sz="2400" dirty="0" smtClean="0">
                <a:latin typeface="標楷體" panose="03000509000000000000" pitchFamily="65" charset="-120"/>
                <a:ea typeface="標楷體" panose="03000509000000000000" pitchFamily="65" charset="-120"/>
              </a:rPr>
              <a:t>年</a:t>
            </a:r>
            <a:r>
              <a:rPr lang="zh-TW" altLang="en-US" sz="2400" dirty="0">
                <a:latin typeface="標楷體" panose="03000509000000000000" pitchFamily="65" charset="-120"/>
                <a:ea typeface="標楷體" panose="03000509000000000000" pitchFamily="65" charset="-120"/>
              </a:rPr>
              <a:t>臺灣地區 </a:t>
            </a:r>
            <a:r>
              <a:rPr lang="en-US" altLang="zh-TW" sz="2400" dirty="0">
                <a:latin typeface="標楷體" panose="03000509000000000000" pitchFamily="65" charset="-120"/>
                <a:ea typeface="標楷體" panose="03000509000000000000" pitchFamily="65" charset="-120"/>
              </a:rPr>
              <a:t>15 </a:t>
            </a:r>
            <a:r>
              <a:rPr lang="zh-TW" altLang="en-US" sz="2400" dirty="0">
                <a:latin typeface="標楷體" panose="03000509000000000000" pitchFamily="65" charset="-120"/>
                <a:ea typeface="標楷體" panose="03000509000000000000" pitchFamily="65" charset="-120"/>
              </a:rPr>
              <a:t>歲以上民眾 平常日主要使用的運具，兩性皆以機車及自用小客車使用率最高，男性兩運具使用率合占 </a:t>
            </a:r>
            <a:r>
              <a:rPr lang="en-US" altLang="zh-TW" sz="2400" dirty="0">
                <a:latin typeface="標楷體" panose="03000509000000000000" pitchFamily="65" charset="-120"/>
                <a:ea typeface="標楷體" panose="03000509000000000000" pitchFamily="65" charset="-120"/>
              </a:rPr>
              <a:t>77.2</a:t>
            </a:r>
            <a:r>
              <a:rPr lang="zh-TW" altLang="en-US" sz="2400" dirty="0">
                <a:latin typeface="標楷體" panose="03000509000000000000" pitchFamily="65" charset="-120"/>
                <a:ea typeface="標楷體" panose="03000509000000000000" pitchFamily="65" charset="-120"/>
              </a:rPr>
              <a:t>％，較女性之 </a:t>
            </a:r>
            <a:r>
              <a:rPr lang="en-US" altLang="zh-TW" sz="2400" dirty="0">
                <a:latin typeface="標楷體" panose="03000509000000000000" pitchFamily="65" charset="-120"/>
                <a:ea typeface="標楷體" panose="03000509000000000000" pitchFamily="65" charset="-120"/>
              </a:rPr>
              <a:t>68.1</a:t>
            </a:r>
            <a:r>
              <a:rPr lang="zh-TW" altLang="en-US" sz="2400" dirty="0">
                <a:latin typeface="標楷體" panose="03000509000000000000" pitchFamily="65" charset="-120"/>
                <a:ea typeface="標楷體" panose="03000509000000000000" pitchFamily="65" charset="-120"/>
              </a:rPr>
              <a:t>％多出 </a:t>
            </a:r>
            <a:r>
              <a:rPr lang="en-US" altLang="zh-TW" sz="2400" dirty="0">
                <a:latin typeface="標楷體" panose="03000509000000000000" pitchFamily="65" charset="-120"/>
                <a:ea typeface="標楷體" panose="03000509000000000000" pitchFamily="65" charset="-120"/>
              </a:rPr>
              <a:t>9.1 </a:t>
            </a:r>
            <a:r>
              <a:rPr lang="zh-TW" altLang="en-US" sz="2400" dirty="0">
                <a:latin typeface="標楷體" panose="03000509000000000000" pitchFamily="65" charset="-120"/>
                <a:ea typeface="標楷體" panose="03000509000000000000" pitchFamily="65" charset="-120"/>
              </a:rPr>
              <a:t>個百分點</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相對</a:t>
            </a:r>
            <a:r>
              <a:rPr lang="zh-TW" altLang="en-US" sz="2400" dirty="0">
                <a:latin typeface="標楷體" panose="03000509000000000000" pitchFamily="65" charset="-120"/>
                <a:ea typeface="標楷體" panose="03000509000000000000" pitchFamily="65" charset="-120"/>
              </a:rPr>
              <a:t>地，公共運具使用率方面，女性 </a:t>
            </a:r>
            <a:r>
              <a:rPr lang="en-US" altLang="zh-TW" sz="2400" dirty="0">
                <a:latin typeface="標楷體" panose="03000509000000000000" pitchFamily="65" charset="-120"/>
                <a:ea typeface="標楷體" panose="03000509000000000000" pitchFamily="65" charset="-120"/>
              </a:rPr>
              <a:t>18.0</a:t>
            </a:r>
            <a:r>
              <a:rPr lang="zh-TW" altLang="en-US" sz="2400" dirty="0">
                <a:latin typeface="標楷體" panose="03000509000000000000" pitchFamily="65" charset="-120"/>
                <a:ea typeface="標楷體" panose="03000509000000000000" pitchFamily="65" charset="-120"/>
              </a:rPr>
              <a:t>％ 則較男性高 </a:t>
            </a:r>
            <a:r>
              <a:rPr lang="en-US" altLang="zh-TW" sz="2400" dirty="0">
                <a:latin typeface="標楷體" panose="03000509000000000000" pitchFamily="65" charset="-120"/>
                <a:ea typeface="標楷體" panose="03000509000000000000" pitchFamily="65" charset="-120"/>
              </a:rPr>
              <a:t>7.4 </a:t>
            </a:r>
            <a:r>
              <a:rPr lang="zh-TW" altLang="en-US" sz="2400" dirty="0">
                <a:latin typeface="標楷體" panose="03000509000000000000" pitchFamily="65" charset="-120"/>
                <a:ea typeface="標楷體" panose="03000509000000000000" pitchFamily="65" charset="-120"/>
              </a:rPr>
              <a:t>個百分點，其中又以市區公車及捷運使用率最高，分別為 </a:t>
            </a:r>
            <a:r>
              <a:rPr lang="en-US" altLang="zh-TW" sz="2400" dirty="0">
                <a:latin typeface="標楷體" panose="03000509000000000000" pitchFamily="65" charset="-120"/>
                <a:ea typeface="標楷體" panose="03000509000000000000" pitchFamily="65" charset="-120"/>
              </a:rPr>
              <a:t>7.9</a:t>
            </a:r>
            <a:r>
              <a:rPr lang="zh-TW" altLang="en-US" sz="2400" dirty="0">
                <a:latin typeface="標楷體" panose="03000509000000000000" pitchFamily="65" charset="-120"/>
                <a:ea typeface="標楷體" panose="03000509000000000000" pitchFamily="65" charset="-120"/>
              </a:rPr>
              <a:t>％及 </a:t>
            </a:r>
            <a:r>
              <a:rPr lang="en-US" altLang="zh-TW" sz="2400" dirty="0">
                <a:latin typeface="標楷體" panose="03000509000000000000" pitchFamily="65" charset="-120"/>
                <a:ea typeface="標楷體" panose="03000509000000000000" pitchFamily="65" charset="-120"/>
              </a:rPr>
              <a:t>5.0</a:t>
            </a:r>
            <a:r>
              <a:rPr lang="zh-TW" altLang="en-US" sz="2400" dirty="0">
                <a:latin typeface="標楷體" panose="03000509000000000000" pitchFamily="65" charset="-120"/>
                <a:ea typeface="標楷體" panose="03000509000000000000" pitchFamily="65" charset="-120"/>
              </a:rPr>
              <a:t>％。 </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就</a:t>
            </a:r>
            <a:r>
              <a:rPr lang="zh-TW" altLang="en-US" sz="2400" dirty="0">
                <a:latin typeface="標楷體" panose="03000509000000000000" pitchFamily="65" charset="-120"/>
                <a:ea typeface="標楷體" panose="03000509000000000000" pitchFamily="65" charset="-120"/>
              </a:rPr>
              <a:t>縣市公共運具使用率觀察，超過 </a:t>
            </a:r>
            <a:r>
              <a:rPr lang="en-US" altLang="zh-TW" sz="2400" dirty="0">
                <a:latin typeface="標楷體" panose="03000509000000000000" pitchFamily="65" charset="-120"/>
                <a:ea typeface="標楷體" panose="03000509000000000000" pitchFamily="65" charset="-120"/>
              </a:rPr>
              <a:t>1 </a:t>
            </a:r>
            <a:r>
              <a:rPr lang="zh-TW" altLang="en-US" sz="2400" dirty="0">
                <a:latin typeface="標楷體" panose="03000509000000000000" pitchFamily="65" charset="-120"/>
                <a:ea typeface="標楷體" panose="03000509000000000000" pitchFamily="65" charset="-120"/>
              </a:rPr>
              <a:t>成者僅 </a:t>
            </a:r>
            <a:r>
              <a:rPr lang="en-US" altLang="zh-TW" sz="2400" dirty="0">
                <a:latin typeface="標楷體" panose="03000509000000000000" pitchFamily="65" charset="-120"/>
                <a:ea typeface="標楷體" panose="03000509000000000000" pitchFamily="65" charset="-120"/>
              </a:rPr>
              <a:t>4 </a:t>
            </a:r>
            <a:r>
              <a:rPr lang="zh-TW" altLang="en-US" sz="2400" dirty="0">
                <a:latin typeface="標楷體" panose="03000509000000000000" pitchFamily="65" charset="-120"/>
                <a:ea typeface="標楷體" panose="03000509000000000000" pitchFamily="65" charset="-120"/>
              </a:rPr>
              <a:t>個縣市，且均集中於北部，以臺北市 </a:t>
            </a:r>
            <a:r>
              <a:rPr lang="en-US" altLang="zh-TW" sz="2400" dirty="0">
                <a:latin typeface="標楷體" panose="03000509000000000000" pitchFamily="65" charset="-120"/>
                <a:ea typeface="標楷體" panose="03000509000000000000" pitchFamily="65" charset="-120"/>
              </a:rPr>
              <a:t>37.7</a:t>
            </a:r>
            <a:r>
              <a:rPr lang="zh-TW" altLang="en-US" sz="2400" dirty="0">
                <a:latin typeface="標楷體" panose="03000509000000000000" pitchFamily="65" charset="-120"/>
                <a:ea typeface="標楷體" panose="03000509000000000000" pitchFamily="65" charset="-120"/>
              </a:rPr>
              <a:t>％ 最高，基隆市及新北市 </a:t>
            </a:r>
            <a:r>
              <a:rPr lang="en-US" altLang="zh-TW" sz="2400" dirty="0">
                <a:latin typeface="標楷體" panose="03000509000000000000" pitchFamily="65" charset="-120"/>
                <a:ea typeface="標楷體" panose="03000509000000000000" pitchFamily="65" charset="-120"/>
              </a:rPr>
              <a:t>32.4</a:t>
            </a:r>
            <a:r>
              <a:rPr lang="zh-TW" altLang="en-US" sz="2400" dirty="0">
                <a:latin typeface="標楷體" panose="03000509000000000000" pitchFamily="65" charset="-120"/>
                <a:ea typeface="標楷體" panose="03000509000000000000" pitchFamily="65" charset="-120"/>
              </a:rPr>
              <a:t>％及 </a:t>
            </a:r>
            <a:r>
              <a:rPr lang="en-US" altLang="zh-TW" sz="2400" dirty="0">
                <a:latin typeface="標楷體" panose="03000509000000000000" pitchFamily="65" charset="-120"/>
                <a:ea typeface="標楷體" panose="03000509000000000000" pitchFamily="65" charset="-120"/>
              </a:rPr>
              <a:t>26.1</a:t>
            </a:r>
            <a:r>
              <a:rPr lang="zh-TW" altLang="en-US" sz="2400" dirty="0">
                <a:latin typeface="標楷體" panose="03000509000000000000" pitchFamily="65" charset="-120"/>
                <a:ea typeface="標楷體" panose="03000509000000000000" pitchFamily="65" charset="-120"/>
              </a:rPr>
              <a:t>％次之，桃園縣亦有 </a:t>
            </a:r>
            <a:r>
              <a:rPr lang="en-US" altLang="zh-TW" sz="2400" dirty="0">
                <a:latin typeface="標楷體" panose="03000509000000000000" pitchFamily="65" charset="-120"/>
                <a:ea typeface="標楷體" panose="03000509000000000000" pitchFamily="65" charset="-120"/>
              </a:rPr>
              <a:t>12.0</a:t>
            </a:r>
            <a:r>
              <a:rPr lang="zh-TW" altLang="en-US" sz="2400" dirty="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2055272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20023" y="101510"/>
            <a:ext cx="7886700" cy="1325563"/>
          </a:xfrm>
        </p:spPr>
        <p:txBody>
          <a:bodyPr/>
          <a:lstStyle/>
          <a:p>
            <a:r>
              <a:rPr lang="zh-TW" altLang="en-US" smtClean="0">
                <a:latin typeface="標楷體" pitchFamily="65" charset="-120"/>
                <a:ea typeface="標楷體" pitchFamily="65" charset="-120"/>
              </a:rPr>
              <a:t>前言</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a:xfrm>
            <a:off x="395536" y="1196752"/>
            <a:ext cx="7787208" cy="4873752"/>
          </a:xfrm>
        </p:spPr>
        <p:txBody>
          <a:bodyPr>
            <a:normAutofit fontScale="92500" lnSpcReduction="20000"/>
          </a:bodyPr>
          <a:lstStyle/>
          <a:p>
            <a:endParaRPr lang="zh-TW" altLang="en-US" smtClean="0"/>
          </a:p>
          <a:p>
            <a:pPr algn="just"/>
            <a:r>
              <a:rPr lang="en-US" altLang="zh-TW" smtClean="0">
                <a:latin typeface="標楷體" pitchFamily="65" charset="-120"/>
                <a:ea typeface="標楷體" pitchFamily="65" charset="-120"/>
              </a:rPr>
              <a:t>1979</a:t>
            </a:r>
            <a:r>
              <a:rPr lang="zh-TW" altLang="en-US" smtClean="0">
                <a:latin typeface="標楷體" pitchFamily="65" charset="-120"/>
                <a:ea typeface="標楷體" pitchFamily="65" charset="-120"/>
              </a:rPr>
              <a:t>年聯合國大會上通過</a:t>
            </a:r>
            <a:r>
              <a:rPr lang="en-US" altLang="zh-TW" smtClean="0">
                <a:latin typeface="標楷體" pitchFamily="65" charset="-120"/>
                <a:ea typeface="標楷體" pitchFamily="65" charset="-120"/>
              </a:rPr>
              <a:t>CEDAW</a:t>
            </a:r>
            <a:r>
              <a:rPr lang="zh-TW" altLang="en-US" smtClean="0">
                <a:latin typeface="標楷體" pitchFamily="65" charset="-120"/>
                <a:ea typeface="標楷體" pitchFamily="65" charset="-120"/>
              </a:rPr>
              <a:t>為「消除對婦女一切形式歧視公約」。</a:t>
            </a:r>
            <a:endParaRPr lang="en-US" altLang="zh-TW" smtClean="0">
              <a:latin typeface="標楷體" pitchFamily="65" charset="-120"/>
              <a:ea typeface="標楷體" pitchFamily="65" charset="-120"/>
            </a:endParaRPr>
          </a:p>
          <a:p>
            <a:pPr algn="just"/>
            <a:endParaRPr lang="zh-TW" altLang="en-US" smtClean="0">
              <a:latin typeface="標楷體" pitchFamily="65" charset="-120"/>
              <a:ea typeface="標楷體" pitchFamily="65" charset="-120"/>
            </a:endParaRPr>
          </a:p>
          <a:p>
            <a:pPr algn="just"/>
            <a:r>
              <a:rPr lang="zh-TW" altLang="en-US" smtClean="0">
                <a:latin typeface="標楷體" pitchFamily="65" charset="-120"/>
                <a:ea typeface="標楷體" pitchFamily="65" charset="-120"/>
              </a:rPr>
              <a:t>主要內容是闡述男女平等，公平享有一切經濟、社會、文化、公民和政治權利。並確保男女在教育、就業、保健、家庭婚姻、政治、法律、社會、經濟等各方面享有平等權利。</a:t>
            </a:r>
          </a:p>
          <a:p>
            <a:pPr algn="just"/>
            <a:endParaRPr lang="zh-TW" altLang="en-US" smtClean="0">
              <a:latin typeface="標楷體" pitchFamily="65" charset="-120"/>
              <a:ea typeface="標楷體" pitchFamily="65" charset="-120"/>
            </a:endParaRPr>
          </a:p>
          <a:p>
            <a:pPr algn="just"/>
            <a:r>
              <a:rPr lang="zh-TW" altLang="en-US" smtClean="0">
                <a:latin typeface="標楷體" pitchFamily="65" charset="-120"/>
                <a:ea typeface="標楷體" pitchFamily="65" charset="-120"/>
              </a:rPr>
              <a:t>我國則通過「消除對婦女一切形式歧視公約施行法」使</a:t>
            </a:r>
            <a:r>
              <a:rPr lang="en-US" altLang="zh-TW" smtClean="0">
                <a:latin typeface="標楷體" pitchFamily="65" charset="-120"/>
                <a:ea typeface="標楷體" pitchFamily="65" charset="-120"/>
              </a:rPr>
              <a:t>CEDAW</a:t>
            </a:r>
            <a:r>
              <a:rPr lang="zh-TW" altLang="en-US" smtClean="0">
                <a:latin typeface="標楷體" pitchFamily="65" charset="-120"/>
                <a:ea typeface="標楷體" pitchFamily="65" charset="-120"/>
              </a:rPr>
              <a:t>具國內法效力，並自</a:t>
            </a:r>
            <a:r>
              <a:rPr lang="en-US" altLang="zh-TW" smtClean="0">
                <a:latin typeface="標楷體" pitchFamily="65" charset="-120"/>
                <a:ea typeface="標楷體" pitchFamily="65" charset="-120"/>
              </a:rPr>
              <a:t>2012</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日起施行。</a:t>
            </a:r>
            <a:endParaRPr lang="en-US" altLang="zh-TW" smtClean="0">
              <a:latin typeface="標楷體" pitchFamily="65" charset="-120"/>
              <a:ea typeface="標楷體" pitchFamily="65" charset="-120"/>
            </a:endParaRPr>
          </a:p>
          <a:p>
            <a:pPr algn="just">
              <a:buNone/>
            </a:pPr>
            <a:endParaRPr lang="en-US" altLang="zh-TW" smtClean="0">
              <a:latin typeface="標楷體" pitchFamily="65" charset="-120"/>
              <a:ea typeface="標楷體" pitchFamily="65" charset="-120"/>
            </a:endParaRPr>
          </a:p>
          <a:p>
            <a:pPr algn="r">
              <a:buNone/>
            </a:pPr>
            <a:r>
              <a:rPr lang="zh-TW" altLang="en-US" sz="1500" smtClean="0">
                <a:latin typeface="標楷體" pitchFamily="65" charset="-120"/>
                <a:ea typeface="標楷體" pitchFamily="65" charset="-120"/>
              </a:rPr>
              <a:t>資料來源：</a:t>
            </a:r>
            <a:r>
              <a:rPr lang="en-US" altLang="zh-TW" sz="1500" smtClean="0">
                <a:latin typeface="標楷體" pitchFamily="65" charset="-120"/>
                <a:ea typeface="標楷體" pitchFamily="65" charset="-120"/>
              </a:rPr>
              <a:t>CEDAW</a:t>
            </a:r>
            <a:r>
              <a:rPr lang="zh-TW" altLang="en-US" sz="1500" smtClean="0">
                <a:latin typeface="標楷體" pitchFamily="65" charset="-120"/>
                <a:ea typeface="標楷體" pitchFamily="65" charset="-120"/>
              </a:rPr>
              <a:t>資訊網</a:t>
            </a:r>
          </a:p>
          <a:p>
            <a:pPr algn="just"/>
            <a:endParaRPr lang="zh-TW" altLang="en-US" smtClean="0">
              <a:latin typeface="標楷體" pitchFamily="65" charset="-120"/>
              <a:ea typeface="標楷體" pitchFamily="65" charset="-120"/>
            </a:endParaRPr>
          </a:p>
          <a:p>
            <a:pPr algn="just"/>
            <a:endParaRPr lang="zh-TW" altLang="en-US"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r>
              <a:rPr lang="en-US" altLang="zh-TW" dirty="0" smtClean="0"/>
              <a:t>2</a:t>
            </a:r>
            <a:endParaRPr lang="zh-TW" altLang="en-US" dirty="0"/>
          </a:p>
        </p:txBody>
      </p:sp>
    </p:spTree>
    <p:extLst>
      <p:ext uri="{BB962C8B-B14F-4D97-AF65-F5344CB8AC3E}">
        <p14:creationId xmlns:p14="http://schemas.microsoft.com/office/powerpoint/2010/main" val="300715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標楷體" panose="03000509000000000000" pitchFamily="65" charset="-120"/>
                <a:ea typeface="標楷體" panose="03000509000000000000" pitchFamily="65" charset="-120"/>
              </a:rPr>
              <a:t>   </a:t>
            </a:r>
            <a:r>
              <a:rPr lang="zh-TW" altLang="en-US" dirty="0" smtClean="0">
                <a:latin typeface="標楷體" panose="03000509000000000000" pitchFamily="65" charset="-120"/>
                <a:ea typeface="標楷體" panose="03000509000000000000" pitchFamily="65" charset="-120"/>
              </a:rPr>
              <a:t>交通業務中的性別</a:t>
            </a:r>
            <a:r>
              <a:rPr lang="zh-TW" altLang="en-US" dirty="0">
                <a:latin typeface="標楷體" panose="03000509000000000000" pitchFamily="65" charset="-120"/>
                <a:ea typeface="標楷體" panose="03000509000000000000" pitchFamily="65" charset="-120"/>
              </a:rPr>
              <a:t>議題</a:t>
            </a:r>
          </a:p>
        </p:txBody>
      </p:sp>
      <p:sp>
        <p:nvSpPr>
          <p:cNvPr id="3" name="內容版面配置區 2"/>
          <p:cNvSpPr>
            <a:spLocks noGrp="1"/>
          </p:cNvSpPr>
          <p:nvPr>
            <p:ph idx="1"/>
          </p:nvPr>
        </p:nvSpPr>
        <p:spPr/>
        <p:txBody>
          <a:bodyPr>
            <a:normAutofit/>
          </a:bodyPr>
          <a:lstStyle/>
          <a:p>
            <a:r>
              <a:rPr lang="en-US" altLang="zh-TW" sz="2400" dirty="0" smtClean="0">
                <a:latin typeface="標楷體" panose="03000509000000000000" pitchFamily="65" charset="-120"/>
                <a:ea typeface="標楷體" panose="03000509000000000000" pitchFamily="65" charset="-120"/>
              </a:rPr>
              <a:t>105</a:t>
            </a:r>
            <a:r>
              <a:rPr lang="zh-TW" altLang="en-US" sz="2400" dirty="0" smtClean="0">
                <a:latin typeface="標楷體" panose="03000509000000000000" pitchFamily="65" charset="-120"/>
                <a:ea typeface="標楷體" panose="03000509000000000000" pitchFamily="65" charset="-120"/>
              </a:rPr>
              <a:t>年</a:t>
            </a:r>
            <a:r>
              <a:rPr lang="zh-TW" altLang="en-US" sz="2400" dirty="0">
                <a:latin typeface="標楷體" panose="03000509000000000000" pitchFamily="65" charset="-120"/>
                <a:ea typeface="標楷體" panose="03000509000000000000" pitchFamily="65" charset="-120"/>
              </a:rPr>
              <a:t>騎乘機車造成人員當場或 </a:t>
            </a:r>
            <a:r>
              <a:rPr lang="en-US" altLang="zh-TW" sz="2400" dirty="0">
                <a:latin typeface="標楷體" panose="03000509000000000000" pitchFamily="65" charset="-120"/>
                <a:ea typeface="標楷體" panose="03000509000000000000" pitchFamily="65" charset="-120"/>
              </a:rPr>
              <a:t>24 </a:t>
            </a:r>
            <a:r>
              <a:rPr lang="zh-TW" altLang="en-US" sz="2400" dirty="0">
                <a:latin typeface="標楷體" panose="03000509000000000000" pitchFamily="65" charset="-120"/>
                <a:ea typeface="標楷體" panose="03000509000000000000" pitchFamily="65" charset="-120"/>
              </a:rPr>
              <a:t>小時內死亡案件（即 </a:t>
            </a:r>
            <a:r>
              <a:rPr lang="en-US" altLang="zh-TW" sz="2400" dirty="0">
                <a:latin typeface="標楷體" panose="03000509000000000000" pitchFamily="65" charset="-120"/>
                <a:ea typeface="標楷體" panose="03000509000000000000" pitchFamily="65" charset="-120"/>
              </a:rPr>
              <a:t>A1 </a:t>
            </a:r>
            <a:r>
              <a:rPr lang="zh-TW" altLang="en-US" sz="2400" dirty="0">
                <a:latin typeface="標楷體" panose="03000509000000000000" pitchFamily="65" charset="-120"/>
                <a:ea typeface="標楷體" panose="03000509000000000000" pitchFamily="65" charset="-120"/>
              </a:rPr>
              <a:t>類）之死亡人數 </a:t>
            </a:r>
            <a:r>
              <a:rPr lang="en-US" altLang="zh-TW" sz="2400" dirty="0">
                <a:latin typeface="標楷體" panose="03000509000000000000" pitchFamily="65" charset="-120"/>
                <a:ea typeface="標楷體" panose="03000509000000000000" pitchFamily="65" charset="-120"/>
              </a:rPr>
              <a:t>928 </a:t>
            </a:r>
            <a:r>
              <a:rPr lang="zh-TW" altLang="en-US" sz="2400" dirty="0">
                <a:latin typeface="標楷體" panose="03000509000000000000" pitchFamily="65" charset="-120"/>
                <a:ea typeface="標楷體" panose="03000509000000000000" pitchFamily="65" charset="-120"/>
              </a:rPr>
              <a:t>人， 依年齡別觀察，「</a:t>
            </a:r>
            <a:r>
              <a:rPr lang="en-US" altLang="zh-TW" sz="2400" dirty="0">
                <a:latin typeface="標楷體" panose="03000509000000000000" pitchFamily="65" charset="-120"/>
                <a:ea typeface="標楷體" panose="03000509000000000000" pitchFamily="65" charset="-120"/>
              </a:rPr>
              <a:t>60 </a:t>
            </a:r>
            <a:r>
              <a:rPr lang="zh-TW" altLang="en-US" sz="2400" dirty="0">
                <a:latin typeface="標楷體" panose="03000509000000000000" pitchFamily="65" charset="-120"/>
                <a:ea typeface="標楷體" panose="03000509000000000000" pitchFamily="65" charset="-120"/>
              </a:rPr>
              <a:t>歲以上」占 </a:t>
            </a:r>
            <a:r>
              <a:rPr lang="en-US" altLang="zh-TW" sz="2400" dirty="0">
                <a:latin typeface="標楷體" panose="03000509000000000000" pitchFamily="65" charset="-120"/>
                <a:ea typeface="標楷體" panose="03000509000000000000" pitchFamily="65" charset="-120"/>
              </a:rPr>
              <a:t>33.2</a:t>
            </a:r>
            <a:r>
              <a:rPr lang="zh-TW" altLang="en-US" sz="2400" dirty="0">
                <a:latin typeface="標楷體" panose="03000509000000000000" pitchFamily="65" charset="-120"/>
                <a:ea typeface="標楷體" panose="03000509000000000000" pitchFamily="65" charset="-120"/>
              </a:rPr>
              <a:t>％最多，「</a:t>
            </a:r>
            <a:r>
              <a:rPr lang="en-US" altLang="zh-TW" sz="2400" dirty="0">
                <a:latin typeface="標楷體" panose="03000509000000000000" pitchFamily="65" charset="-120"/>
                <a:ea typeface="標楷體" panose="03000509000000000000" pitchFamily="65" charset="-120"/>
              </a:rPr>
              <a:t>20~</a:t>
            </a:r>
            <a:r>
              <a:rPr lang="zh-TW" altLang="en-US" sz="2400" dirty="0">
                <a:latin typeface="標楷體" panose="03000509000000000000" pitchFamily="65" charset="-120"/>
                <a:ea typeface="標楷體" panose="03000509000000000000" pitchFamily="65" charset="-120"/>
              </a:rPr>
              <a:t>未滿 </a:t>
            </a:r>
            <a:r>
              <a:rPr lang="en-US" altLang="zh-TW" sz="2400" dirty="0">
                <a:latin typeface="標楷體" panose="03000509000000000000" pitchFamily="65" charset="-120"/>
                <a:ea typeface="標楷體" panose="03000509000000000000" pitchFamily="65" charset="-120"/>
              </a:rPr>
              <a:t>30 </a:t>
            </a:r>
            <a:r>
              <a:rPr lang="zh-TW" altLang="en-US" sz="2400" dirty="0">
                <a:latin typeface="標楷體" panose="03000509000000000000" pitchFamily="65" charset="-120"/>
                <a:ea typeface="標楷體" panose="03000509000000000000" pitchFamily="65" charset="-120"/>
              </a:rPr>
              <a:t>歲」占 </a:t>
            </a:r>
            <a:r>
              <a:rPr lang="en-US" altLang="zh-TW" sz="2400" dirty="0">
                <a:latin typeface="標楷體" panose="03000509000000000000" pitchFamily="65" charset="-120"/>
                <a:ea typeface="標楷體" panose="03000509000000000000" pitchFamily="65" charset="-120"/>
              </a:rPr>
              <a:t>19.3</a:t>
            </a:r>
            <a:r>
              <a:rPr lang="zh-TW" altLang="en-US" sz="2400" dirty="0">
                <a:latin typeface="標楷體" panose="03000509000000000000" pitchFamily="65" charset="-120"/>
                <a:ea typeface="標楷體" panose="03000509000000000000" pitchFamily="65" charset="-120"/>
              </a:rPr>
              <a:t>％次之，「</a:t>
            </a:r>
            <a:r>
              <a:rPr lang="en-US" altLang="zh-TW" sz="2400" dirty="0">
                <a:latin typeface="標楷體" panose="03000509000000000000" pitchFamily="65" charset="-120"/>
                <a:ea typeface="標楷體" panose="03000509000000000000" pitchFamily="65" charset="-120"/>
              </a:rPr>
              <a:t>30~</a:t>
            </a:r>
            <a:r>
              <a:rPr lang="zh-TW" altLang="en-US" sz="2400" dirty="0">
                <a:latin typeface="標楷體" panose="03000509000000000000" pitchFamily="65" charset="-120"/>
                <a:ea typeface="標楷體" panose="03000509000000000000" pitchFamily="65" charset="-120"/>
              </a:rPr>
              <a:t>未 滿 </a:t>
            </a:r>
            <a:r>
              <a:rPr lang="en-US" altLang="zh-TW" sz="2400" dirty="0">
                <a:latin typeface="標楷體" panose="03000509000000000000" pitchFamily="65" charset="-120"/>
                <a:ea typeface="標楷體" panose="03000509000000000000" pitchFamily="65" charset="-120"/>
              </a:rPr>
              <a:t>40 </a:t>
            </a:r>
            <a:r>
              <a:rPr lang="zh-TW" altLang="en-US" sz="2400" dirty="0">
                <a:latin typeface="標楷體" panose="03000509000000000000" pitchFamily="65" charset="-120"/>
                <a:ea typeface="標楷體" panose="03000509000000000000" pitchFamily="65" charset="-120"/>
              </a:rPr>
              <a:t>歲」占 </a:t>
            </a:r>
            <a:r>
              <a:rPr lang="en-US" altLang="zh-TW" sz="2400" dirty="0">
                <a:latin typeface="標楷體" panose="03000509000000000000" pitchFamily="65" charset="-120"/>
                <a:ea typeface="標楷體" panose="03000509000000000000" pitchFamily="65" charset="-120"/>
              </a:rPr>
              <a:t>13.7</a:t>
            </a:r>
            <a:r>
              <a:rPr lang="zh-TW" altLang="en-US" sz="2400" dirty="0">
                <a:latin typeface="標楷體" panose="03000509000000000000" pitchFamily="65" charset="-120"/>
                <a:ea typeface="標楷體" panose="03000509000000000000" pitchFamily="65" charset="-120"/>
              </a:rPr>
              <a:t>％居第三</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依</a:t>
            </a:r>
            <a:r>
              <a:rPr lang="zh-TW" altLang="en-US" sz="2400" dirty="0">
                <a:latin typeface="標楷體" panose="03000509000000000000" pitchFamily="65" charset="-120"/>
                <a:ea typeface="標楷體" panose="03000509000000000000" pitchFamily="65" charset="-120"/>
              </a:rPr>
              <a:t>性別觀察，男性死亡人數占 </a:t>
            </a:r>
            <a:r>
              <a:rPr lang="en-US" altLang="zh-TW" sz="2400" dirty="0">
                <a:latin typeface="標楷體" panose="03000509000000000000" pitchFamily="65" charset="-120"/>
                <a:ea typeface="標楷體" panose="03000509000000000000" pitchFamily="65" charset="-120"/>
              </a:rPr>
              <a:t>76.9</a:t>
            </a:r>
            <a:r>
              <a:rPr lang="zh-TW" altLang="en-US" sz="2400" dirty="0">
                <a:latin typeface="標楷體" panose="03000509000000000000" pitchFamily="65" charset="-120"/>
                <a:ea typeface="標楷體" panose="03000509000000000000" pitchFamily="65" charset="-120"/>
              </a:rPr>
              <a:t>％，其中以「</a:t>
            </a:r>
            <a:r>
              <a:rPr lang="en-US" altLang="zh-TW" sz="2400" dirty="0">
                <a:latin typeface="標楷體" panose="03000509000000000000" pitchFamily="65" charset="-120"/>
                <a:ea typeface="標楷體" panose="03000509000000000000" pitchFamily="65" charset="-120"/>
              </a:rPr>
              <a:t>60 </a:t>
            </a:r>
            <a:r>
              <a:rPr lang="zh-TW" altLang="en-US" sz="2400" dirty="0">
                <a:latin typeface="標楷體" panose="03000509000000000000" pitchFamily="65" charset="-120"/>
                <a:ea typeface="標楷體" panose="03000509000000000000" pitchFamily="65" charset="-120"/>
              </a:rPr>
              <a:t>歲以 上」</a:t>
            </a:r>
            <a:r>
              <a:rPr lang="en-US" altLang="zh-TW" sz="2400" dirty="0">
                <a:latin typeface="標楷體" panose="03000509000000000000" pitchFamily="65" charset="-120"/>
                <a:ea typeface="標楷體" panose="03000509000000000000" pitchFamily="65" charset="-120"/>
              </a:rPr>
              <a:t>213 </a:t>
            </a:r>
            <a:r>
              <a:rPr lang="zh-TW" altLang="en-US" sz="2400" dirty="0">
                <a:latin typeface="標楷體" panose="03000509000000000000" pitchFamily="65" charset="-120"/>
                <a:ea typeface="標楷體" panose="03000509000000000000" pitchFamily="65" charset="-120"/>
              </a:rPr>
              <a:t>人居多，占男性死亡人數 </a:t>
            </a:r>
            <a:r>
              <a:rPr lang="en-US" altLang="zh-TW" sz="2400" dirty="0">
                <a:latin typeface="標楷體" panose="03000509000000000000" pitchFamily="65" charset="-120"/>
                <a:ea typeface="標楷體" panose="03000509000000000000" pitchFamily="65" charset="-120"/>
              </a:rPr>
              <a:t>29.8</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20 </a:t>
            </a:r>
            <a:r>
              <a:rPr lang="zh-TW" altLang="en-US" sz="2400" dirty="0">
                <a:latin typeface="標楷體" panose="03000509000000000000" pitchFamily="65" charset="-120"/>
                <a:ea typeface="標楷體" panose="03000509000000000000" pitchFamily="65" charset="-120"/>
              </a:rPr>
              <a:t>歲</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未滿 </a:t>
            </a:r>
            <a:r>
              <a:rPr lang="en-US" altLang="zh-TW" sz="2400" dirty="0">
                <a:latin typeface="標楷體" panose="03000509000000000000" pitchFamily="65" charset="-120"/>
                <a:ea typeface="標楷體" panose="03000509000000000000" pitchFamily="65" charset="-120"/>
              </a:rPr>
              <a:t>30 </a:t>
            </a:r>
            <a:r>
              <a:rPr lang="zh-TW" altLang="en-US" sz="2400" dirty="0">
                <a:latin typeface="標楷體" panose="03000509000000000000" pitchFamily="65" charset="-120"/>
                <a:ea typeface="標楷體" panose="03000509000000000000" pitchFamily="65" charset="-120"/>
              </a:rPr>
              <a:t>歲」</a:t>
            </a:r>
            <a:r>
              <a:rPr lang="en-US" altLang="zh-TW" sz="2400" dirty="0">
                <a:latin typeface="標楷體" panose="03000509000000000000" pitchFamily="65" charset="-120"/>
                <a:ea typeface="標楷體" panose="03000509000000000000" pitchFamily="65" charset="-120"/>
              </a:rPr>
              <a:t>149 </a:t>
            </a:r>
            <a:r>
              <a:rPr lang="zh-TW" altLang="en-US" sz="2400" dirty="0">
                <a:latin typeface="標楷體" panose="03000509000000000000" pitchFamily="65" charset="-120"/>
                <a:ea typeface="標楷體" panose="03000509000000000000" pitchFamily="65" charset="-120"/>
              </a:rPr>
              <a:t>人次之，占 </a:t>
            </a:r>
            <a:r>
              <a:rPr lang="en-US" altLang="zh-TW" sz="2400" dirty="0">
                <a:latin typeface="標楷體" panose="03000509000000000000" pitchFamily="65" charset="-120"/>
                <a:ea typeface="標楷體" panose="03000509000000000000" pitchFamily="65" charset="-120"/>
              </a:rPr>
              <a:t>20.9</a:t>
            </a:r>
            <a:r>
              <a:rPr lang="zh-TW" altLang="en-US" sz="2400" dirty="0">
                <a:latin typeface="標楷體" panose="03000509000000000000" pitchFamily="65" charset="-120"/>
                <a:ea typeface="標楷體" panose="03000509000000000000" pitchFamily="65" charset="-120"/>
              </a:rPr>
              <a:t>％； 女性死亡人數中，亦以「</a:t>
            </a:r>
            <a:r>
              <a:rPr lang="en-US" altLang="zh-TW" sz="2400" dirty="0">
                <a:latin typeface="標楷體" panose="03000509000000000000" pitchFamily="65" charset="-120"/>
                <a:ea typeface="標楷體" panose="03000509000000000000" pitchFamily="65" charset="-120"/>
              </a:rPr>
              <a:t>60 </a:t>
            </a:r>
            <a:r>
              <a:rPr lang="zh-TW" altLang="en-US" sz="2400" dirty="0">
                <a:latin typeface="標楷體" panose="03000509000000000000" pitchFamily="65" charset="-120"/>
                <a:ea typeface="標楷體" panose="03000509000000000000" pitchFamily="65" charset="-120"/>
              </a:rPr>
              <a:t>歲以上」居多，占 </a:t>
            </a:r>
            <a:r>
              <a:rPr lang="en-US" altLang="zh-TW" sz="2400" dirty="0">
                <a:latin typeface="標楷體" panose="03000509000000000000" pitchFamily="65" charset="-120"/>
                <a:ea typeface="標楷體" panose="03000509000000000000" pitchFamily="65" charset="-120"/>
              </a:rPr>
              <a:t>44.4</a:t>
            </a:r>
            <a:r>
              <a:rPr lang="zh-TW" altLang="en-US" sz="2400" dirty="0">
                <a:latin typeface="標楷體" panose="03000509000000000000" pitchFamily="65" charset="-120"/>
                <a:ea typeface="標楷體" panose="03000509000000000000" pitchFamily="65" charset="-120"/>
              </a:rPr>
              <a:t>％，其次則為「</a:t>
            </a:r>
            <a:r>
              <a:rPr lang="en-US" altLang="zh-TW" sz="2400" dirty="0">
                <a:latin typeface="標楷體" panose="03000509000000000000" pitchFamily="65" charset="-120"/>
                <a:ea typeface="標楷體" panose="03000509000000000000" pitchFamily="65" charset="-120"/>
              </a:rPr>
              <a:t>50 </a:t>
            </a:r>
            <a:r>
              <a:rPr lang="zh-TW" altLang="en-US" sz="2400" dirty="0">
                <a:latin typeface="標楷體" panose="03000509000000000000" pitchFamily="65" charset="-120"/>
                <a:ea typeface="標楷體" panose="03000509000000000000" pitchFamily="65" charset="-120"/>
              </a:rPr>
              <a:t>歲</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未滿 </a:t>
            </a:r>
            <a:r>
              <a:rPr lang="en-US" altLang="zh-TW" sz="2400" dirty="0">
                <a:latin typeface="標楷體" panose="03000509000000000000" pitchFamily="65" charset="-120"/>
                <a:ea typeface="標楷體" panose="03000509000000000000" pitchFamily="65" charset="-120"/>
              </a:rPr>
              <a:t>60 </a:t>
            </a:r>
            <a:r>
              <a:rPr lang="zh-TW" altLang="en-US" sz="2400" dirty="0">
                <a:latin typeface="標楷體" panose="03000509000000000000" pitchFamily="65" charset="-120"/>
                <a:ea typeface="標楷體" panose="03000509000000000000" pitchFamily="65" charset="-120"/>
              </a:rPr>
              <a:t>歲」 者，占 </a:t>
            </a:r>
            <a:r>
              <a:rPr lang="en-US" altLang="zh-TW" sz="2400" dirty="0">
                <a:latin typeface="標楷體" panose="03000509000000000000" pitchFamily="65" charset="-120"/>
                <a:ea typeface="標楷體" panose="03000509000000000000" pitchFamily="65" charset="-120"/>
              </a:rPr>
              <a:t>17.8</a:t>
            </a:r>
            <a:r>
              <a:rPr lang="zh-TW" altLang="en-US" sz="2400" dirty="0">
                <a:latin typeface="標楷體" panose="03000509000000000000" pitchFamily="65" charset="-120"/>
                <a:ea typeface="標楷體" panose="03000509000000000000" pitchFamily="65" charset="-120"/>
              </a:rPr>
              <a:t>％</a:t>
            </a:r>
          </a:p>
        </p:txBody>
      </p:sp>
    </p:spTree>
    <p:extLst>
      <p:ext uri="{BB962C8B-B14F-4D97-AF65-F5344CB8AC3E}">
        <p14:creationId xmlns:p14="http://schemas.microsoft.com/office/powerpoint/2010/main" val="15700563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05441" y="2182483"/>
            <a:ext cx="7910423" cy="1199072"/>
          </a:xfrm>
        </p:spPr>
        <p:txBody>
          <a:bodyPr>
            <a:normAutofit/>
          </a:bodyPr>
          <a:lstStyle/>
          <a:p>
            <a:pPr>
              <a:defRPr/>
            </a:pPr>
            <a:r>
              <a:rPr lang="zh-TW" altLang="en-US" b="1" dirty="0" smtClean="0">
                <a:solidFill>
                  <a:srgbClr val="FF33CC"/>
                </a:solidFill>
                <a:latin typeface="標楷體" panose="03000509000000000000" pitchFamily="65" charset="-120"/>
                <a:ea typeface="標楷體" panose="03000509000000000000" pitchFamily="65" charset="-120"/>
              </a:rPr>
              <a:t>性別平權補充資料</a:t>
            </a:r>
          </a:p>
        </p:txBody>
      </p:sp>
      <p:sp>
        <p:nvSpPr>
          <p:cNvPr id="2" name="投影片編號版面配置區 1"/>
          <p:cNvSpPr>
            <a:spLocks noGrp="1"/>
          </p:cNvSpPr>
          <p:nvPr>
            <p:ph type="sldNum" sz="quarter" idx="12"/>
          </p:nvPr>
        </p:nvSpPr>
        <p:spPr>
          <a:xfrm rot="21420000">
            <a:off x="3675063" y="5102225"/>
            <a:ext cx="681037" cy="498475"/>
          </a:xfrm>
        </p:spPr>
        <p:txBody>
          <a:bodyPr/>
          <a:lstStyle/>
          <a:p>
            <a:pPr>
              <a:defRPr/>
            </a:pPr>
            <a:fld id="{5E598B37-9F60-480E-97B8-B1A870F0B4CE}" type="slidenum">
              <a:rPr lang="en-US" altLang="zh-TW"/>
              <a:pPr>
                <a:defRPr/>
              </a:pPr>
              <a:t>21</a:t>
            </a:fld>
            <a:endParaRPr lang="en-US" altLang="zh-TW" dirty="0"/>
          </a:p>
        </p:txBody>
      </p:sp>
    </p:spTree>
    <p:extLst>
      <p:ext uri="{BB962C8B-B14F-4D97-AF65-F5344CB8AC3E}">
        <p14:creationId xmlns:p14="http://schemas.microsoft.com/office/powerpoint/2010/main" val="222615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02955" y="100740"/>
            <a:ext cx="5850611" cy="880336"/>
          </a:xfrm>
        </p:spPr>
        <p:txBody>
          <a:bodyPr anchor="b">
            <a:normAutofit fontScale="90000"/>
          </a:bodyPr>
          <a:lstStyle/>
          <a:p>
            <a:pPr>
              <a:defRPr/>
            </a:pPr>
            <a:r>
              <a:rPr lang="zh-TW" altLang="en-US" sz="6000" dirty="0">
                <a:solidFill>
                  <a:srgbClr val="FF33CC"/>
                </a:solidFill>
                <a:latin typeface="標楷體" panose="03000509000000000000" pitchFamily="65" charset="-120"/>
                <a:ea typeface="標楷體" panose="03000509000000000000" pitchFamily="65" charset="-120"/>
              </a:rPr>
              <a:t>名詞</a:t>
            </a:r>
            <a:r>
              <a:rPr lang="zh-TW" altLang="en-US" sz="6000" b="1" dirty="0" smtClean="0">
                <a:solidFill>
                  <a:srgbClr val="FF33CC"/>
                </a:solidFill>
                <a:latin typeface="標楷體" panose="03000509000000000000" pitchFamily="65" charset="-120"/>
                <a:ea typeface="標楷體" panose="03000509000000000000" pitchFamily="65" charset="-120"/>
              </a:rPr>
              <a:t>定義</a:t>
            </a:r>
          </a:p>
        </p:txBody>
      </p:sp>
      <p:sp>
        <p:nvSpPr>
          <p:cNvPr id="8194" name="Rectangle 3"/>
          <p:cNvSpPr>
            <a:spLocks noGrp="1" noChangeArrowheads="1"/>
          </p:cNvSpPr>
          <p:nvPr>
            <p:ph sz="quarter" idx="4294967295"/>
          </p:nvPr>
        </p:nvSpPr>
        <p:spPr>
          <a:xfrm>
            <a:off x="598488" y="981075"/>
            <a:ext cx="7861300" cy="5087938"/>
          </a:xfrm>
          <a:prstGeom prst="rect">
            <a:avLst/>
          </a:prstGeom>
        </p:spPr>
        <p:txBody>
          <a:bodyPr>
            <a:normAutofit fontScale="85000" lnSpcReduction="20000"/>
          </a:bodyPr>
          <a:lstStyle/>
          <a:p>
            <a:pPr algn="just" eaLnBrk="1" fontAlgn="auto" hangingPunct="1">
              <a:spcAft>
                <a:spcPts val="0"/>
              </a:spcAft>
              <a:buFont typeface="Wingdings" panose="05000000000000000000" pitchFamily="2" charset="2"/>
              <a:buChar char="l"/>
              <a:defRPr/>
            </a:pPr>
            <a:r>
              <a:rPr lang="zh-TW" altLang="en-US" sz="3400" b="1" dirty="0" smtClean="0">
                <a:solidFill>
                  <a:srgbClr val="852E27"/>
                </a:solidFill>
                <a:latin typeface="標楷體" panose="03000509000000000000" pitchFamily="65" charset="-120"/>
                <a:ea typeface="標楷體" panose="03000509000000000000" pitchFamily="65" charset="-120"/>
              </a:rPr>
              <a:t>所謂性霸凌</a:t>
            </a:r>
            <a:r>
              <a:rPr lang="zh-TW" altLang="en-US" sz="3400" b="1" dirty="0" smtClean="0">
                <a:solidFill>
                  <a:schemeClr val="tx2"/>
                </a:solidFill>
                <a:latin typeface="標楷體" panose="03000509000000000000" pitchFamily="65" charset="-120"/>
                <a:ea typeface="標楷體" panose="03000509000000000000" pitchFamily="65" charset="-120"/>
              </a:rPr>
              <a:t>：指透過語言、肢體或其他暴力，對於他人之性別特徵、性別特質、性傾向或性別認同進行貶抑、攻擊或威脅之行為且非屬性騷擾者。</a:t>
            </a:r>
            <a:endParaRPr lang="en-US" altLang="zh-TW" sz="3400" b="1" dirty="0" smtClean="0">
              <a:solidFill>
                <a:schemeClr val="tx2"/>
              </a:solidFill>
              <a:latin typeface="標楷體" panose="03000509000000000000" pitchFamily="65" charset="-120"/>
              <a:ea typeface="標楷體" panose="03000509000000000000" pitchFamily="65" charset="-120"/>
            </a:endParaRPr>
          </a:p>
          <a:p>
            <a:pPr algn="just" eaLnBrk="1" fontAlgn="auto" hangingPunct="1">
              <a:spcAft>
                <a:spcPts val="0"/>
              </a:spcAft>
              <a:buFont typeface="Wingdings" panose="05000000000000000000" pitchFamily="2" charset="2"/>
              <a:buChar char="l"/>
              <a:defRPr/>
            </a:pPr>
            <a:r>
              <a:rPr lang="zh-TW" altLang="en-US" sz="3400" b="1" dirty="0" smtClean="0">
                <a:solidFill>
                  <a:srgbClr val="852E27"/>
                </a:solidFill>
                <a:latin typeface="標楷體" panose="03000509000000000000" pitchFamily="65" charset="-120"/>
                <a:ea typeface="標楷體" panose="03000509000000000000" pitchFamily="65" charset="-120"/>
              </a:rPr>
              <a:t>所謂性別認同</a:t>
            </a:r>
            <a:r>
              <a:rPr lang="zh-TW" altLang="en-US" sz="3400" b="1" dirty="0" smtClean="0">
                <a:solidFill>
                  <a:schemeClr val="tx2"/>
                </a:solidFill>
                <a:latin typeface="標楷體" panose="03000509000000000000" pitchFamily="65" charset="-120"/>
                <a:ea typeface="標楷體" panose="03000509000000000000" pitchFamily="65" charset="-120"/>
              </a:rPr>
              <a:t>：指個人對自我歸屬性別的自我認知與接受。</a:t>
            </a:r>
            <a:endParaRPr lang="en-US" altLang="zh-TW" sz="3400" b="1" dirty="0" smtClean="0">
              <a:solidFill>
                <a:schemeClr val="tx2"/>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zh-TW" altLang="en-US" sz="3400" b="1" dirty="0">
                <a:solidFill>
                  <a:srgbClr val="852E27"/>
                </a:solidFill>
                <a:latin typeface="標楷體" panose="03000509000000000000" pitchFamily="65" charset="-120"/>
                <a:ea typeface="標楷體" panose="03000509000000000000" pitchFamily="65" charset="-120"/>
              </a:rPr>
              <a:t>所謂</a:t>
            </a:r>
            <a:r>
              <a:rPr lang="zh-TW" altLang="zh-TW" sz="3400" b="1" dirty="0">
                <a:solidFill>
                  <a:srgbClr val="852E27"/>
                </a:solidFill>
                <a:latin typeface="標楷體" panose="03000509000000000000" pitchFamily="65" charset="-120"/>
                <a:ea typeface="標楷體" panose="03000509000000000000" pitchFamily="65" charset="-120"/>
              </a:rPr>
              <a:t>性侵害</a:t>
            </a:r>
            <a:r>
              <a:rPr lang="zh-TW" altLang="zh-TW" sz="3400" b="1" dirty="0">
                <a:solidFill>
                  <a:schemeClr val="tx2"/>
                </a:solidFill>
                <a:latin typeface="標楷體" panose="03000509000000000000" pitchFamily="65" charset="-120"/>
                <a:ea typeface="標楷體" panose="03000509000000000000" pitchFamily="65" charset="-120"/>
              </a:rPr>
              <a:t>：指性侵害犯罪防治法所稱性侵害犯罪之行為。</a:t>
            </a:r>
            <a:endParaRPr lang="en-US" altLang="zh-TW" sz="3400" b="1" dirty="0">
              <a:solidFill>
                <a:schemeClr val="tx2"/>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zh-TW" altLang="en-US" sz="3400" b="1" dirty="0">
                <a:solidFill>
                  <a:srgbClr val="852E27"/>
                </a:solidFill>
                <a:latin typeface="標楷體" panose="03000509000000000000" pitchFamily="65" charset="-120"/>
                <a:ea typeface="標楷體" panose="03000509000000000000" pitchFamily="65" charset="-120"/>
              </a:rPr>
              <a:t>所謂</a:t>
            </a:r>
            <a:r>
              <a:rPr lang="zh-TW" altLang="zh-TW" sz="3400" b="1" dirty="0">
                <a:solidFill>
                  <a:srgbClr val="852E27"/>
                </a:solidFill>
                <a:latin typeface="標楷體" panose="03000509000000000000" pitchFamily="65" charset="-120"/>
                <a:ea typeface="標楷體" panose="03000509000000000000" pitchFamily="65" charset="-120"/>
              </a:rPr>
              <a:t>性騷擾</a:t>
            </a:r>
            <a:r>
              <a:rPr lang="zh-TW" altLang="zh-TW" sz="3400" b="1" dirty="0" smtClean="0">
                <a:solidFill>
                  <a:schemeClr val="tx2"/>
                </a:solidFill>
                <a:latin typeface="標楷體" panose="03000509000000000000" pitchFamily="65" charset="-120"/>
                <a:ea typeface="標楷體" panose="03000509000000000000" pitchFamily="65" charset="-120"/>
              </a:rPr>
              <a:t>：符合</a:t>
            </a:r>
            <a:r>
              <a:rPr lang="zh-TW" altLang="zh-TW" sz="3400" b="1" dirty="0">
                <a:solidFill>
                  <a:schemeClr val="tx2"/>
                </a:solidFill>
                <a:latin typeface="標楷體" panose="03000509000000000000" pitchFamily="65" charset="-120"/>
                <a:ea typeface="標楷體" panose="03000509000000000000" pitchFamily="65" charset="-120"/>
              </a:rPr>
              <a:t>下列情形之一</a:t>
            </a:r>
            <a:r>
              <a:rPr lang="zh-TW" altLang="zh-TW" sz="3400" b="1" dirty="0" smtClean="0">
                <a:solidFill>
                  <a:schemeClr val="tx2"/>
                </a:solidFill>
                <a:latin typeface="標楷體" panose="03000509000000000000" pitchFamily="65" charset="-120"/>
                <a:ea typeface="標楷體" panose="03000509000000000000" pitchFamily="65" charset="-120"/>
              </a:rPr>
              <a:t>，未</a:t>
            </a:r>
            <a:r>
              <a:rPr lang="zh-TW" altLang="zh-TW" sz="3400" b="1" dirty="0">
                <a:solidFill>
                  <a:schemeClr val="tx2"/>
                </a:solidFill>
                <a:latin typeface="標楷體" panose="03000509000000000000" pitchFamily="65" charset="-120"/>
                <a:ea typeface="標楷體" panose="03000509000000000000" pitchFamily="65" charset="-120"/>
              </a:rPr>
              <a:t>達性</a:t>
            </a:r>
            <a:r>
              <a:rPr lang="zh-TW" altLang="zh-TW" sz="3400" b="1" dirty="0" smtClean="0">
                <a:solidFill>
                  <a:schemeClr val="tx2"/>
                </a:solidFill>
                <a:latin typeface="標楷體" panose="03000509000000000000" pitchFamily="65" charset="-120"/>
                <a:ea typeface="標楷體" panose="03000509000000000000" pitchFamily="65" charset="-120"/>
              </a:rPr>
              <a:t>侵害程度</a:t>
            </a:r>
            <a:r>
              <a:rPr lang="zh-TW" altLang="zh-TW" sz="3400" b="1" dirty="0">
                <a:solidFill>
                  <a:schemeClr val="tx2"/>
                </a:solidFill>
                <a:latin typeface="標楷體" panose="03000509000000000000" pitchFamily="65" charset="-120"/>
                <a:ea typeface="標楷體" panose="03000509000000000000" pitchFamily="65" charset="-120"/>
              </a:rPr>
              <a:t>者</a:t>
            </a:r>
          </a:p>
          <a:p>
            <a:pPr lvl="1" algn="just" eaLnBrk="1" fontAlgn="auto" hangingPunct="1">
              <a:spcAft>
                <a:spcPts val="0"/>
              </a:spcAft>
              <a:buFont typeface="Wingdings" panose="05000000000000000000" pitchFamily="2" charset="2"/>
              <a:buChar char="l"/>
              <a:defRPr/>
            </a:pPr>
            <a:r>
              <a:rPr lang="zh-TW" altLang="zh-TW" sz="2400" b="1" dirty="0">
                <a:solidFill>
                  <a:srgbClr val="0033CC"/>
                </a:solidFill>
                <a:latin typeface="標楷體" panose="03000509000000000000" pitchFamily="65" charset="-120"/>
                <a:ea typeface="標楷體" panose="03000509000000000000" pitchFamily="65" charset="-120"/>
              </a:rPr>
              <a:t>以明示或暗示之方式，從事不受歡迎且具有性意味或性別歧視之言詞或行為，致影響他人之人格尊嚴、學習、或工作之機會或表現者。</a:t>
            </a:r>
          </a:p>
          <a:p>
            <a:pPr lvl="1" algn="just" eaLnBrk="1" fontAlgn="auto" hangingPunct="1">
              <a:spcAft>
                <a:spcPts val="0"/>
              </a:spcAft>
              <a:buFont typeface="Wingdings" panose="05000000000000000000" pitchFamily="2" charset="2"/>
              <a:buChar char="l"/>
              <a:defRPr/>
            </a:pPr>
            <a:r>
              <a:rPr lang="zh-TW" altLang="zh-TW" sz="2400" b="1" dirty="0">
                <a:solidFill>
                  <a:srgbClr val="0033CC"/>
                </a:solidFill>
                <a:latin typeface="標楷體" panose="03000509000000000000" pitchFamily="65" charset="-120"/>
                <a:ea typeface="標楷體" panose="03000509000000000000" pitchFamily="65" charset="-120"/>
              </a:rPr>
              <a:t>以性或性別有關之行為，作為自己或他人獲得、喪失或減損其學習或工作有關權益之條件者</a:t>
            </a:r>
            <a:r>
              <a:rPr lang="zh-TW" altLang="zh-TW" sz="2400" b="1" dirty="0" smtClean="0">
                <a:solidFill>
                  <a:srgbClr val="0033CC"/>
                </a:solidFill>
                <a:latin typeface="標楷體" panose="03000509000000000000" pitchFamily="65" charset="-120"/>
                <a:ea typeface="標楷體" panose="03000509000000000000" pitchFamily="65" charset="-120"/>
              </a:rPr>
              <a:t>。</a:t>
            </a:r>
            <a:endParaRPr lang="zh-TW" altLang="zh-TW" dirty="0" smtClean="0">
              <a:solidFill>
                <a:schemeClr val="tx2"/>
              </a:solidFill>
            </a:endParaRPr>
          </a:p>
        </p:txBody>
      </p:sp>
      <p:sp>
        <p:nvSpPr>
          <p:cNvPr id="2" name="投影片編號版面配置區 1"/>
          <p:cNvSpPr>
            <a:spLocks noGrp="1"/>
          </p:cNvSpPr>
          <p:nvPr>
            <p:ph type="sldNum" sz="quarter" idx="4294967295"/>
          </p:nvPr>
        </p:nvSpPr>
        <p:spPr>
          <a:xfrm>
            <a:off x="4714875" y="5757863"/>
            <a:ext cx="681038" cy="498475"/>
          </a:xfrm>
          <a:prstGeom prst="rect">
            <a:avLst/>
          </a:prstGeom>
        </p:spPr>
        <p:txBody>
          <a:bodyPr/>
          <a:lstStyle/>
          <a:p>
            <a:pPr>
              <a:defRPr/>
            </a:pPr>
            <a:fld id="{41F85C65-A349-4C74-93C5-4E62D54217E8}" type="slidenum">
              <a:rPr lang="en-US" altLang="zh-TW"/>
              <a:pPr>
                <a:defRPr/>
              </a:pPr>
              <a:t>22</a:t>
            </a:fld>
            <a:endParaRPr lang="en-US" altLang="zh-TW"/>
          </a:p>
        </p:txBody>
      </p:sp>
    </p:spTree>
    <p:extLst>
      <p:ext uri="{BB962C8B-B14F-4D97-AF65-F5344CB8AC3E}">
        <p14:creationId xmlns:p14="http://schemas.microsoft.com/office/powerpoint/2010/main" val="18619536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58397" y="115888"/>
            <a:ext cx="6648315" cy="877887"/>
          </a:xfrm>
        </p:spPr>
        <p:txBody>
          <a:bodyPr anchor="b">
            <a:normAutofit fontScale="90000"/>
          </a:bodyPr>
          <a:lstStyle/>
          <a:p>
            <a:pPr eaLnBrk="1" fontAlgn="auto" hangingPunct="1">
              <a:spcAft>
                <a:spcPts val="0"/>
              </a:spcAft>
              <a:defRPr/>
            </a:pPr>
            <a:r>
              <a:rPr lang="zh-TW" altLang="zh-TW" sz="6000" b="1" dirty="0">
                <a:solidFill>
                  <a:srgbClr val="FF33CC"/>
                </a:solidFill>
                <a:latin typeface="標楷體" panose="03000509000000000000" pitchFamily="65" charset="-120"/>
                <a:ea typeface="標楷體" panose="03000509000000000000" pitchFamily="65" charset="-120"/>
              </a:rPr>
              <a:t>常見的性騷擾</a:t>
            </a:r>
            <a:r>
              <a:rPr lang="zh-TW" altLang="zh-TW" sz="6000" b="1" dirty="0" smtClean="0">
                <a:solidFill>
                  <a:srgbClr val="FF33CC"/>
                </a:solidFill>
                <a:latin typeface="標楷體" panose="03000509000000000000" pitchFamily="65" charset="-120"/>
                <a:ea typeface="標楷體" panose="03000509000000000000" pitchFamily="65" charset="-120"/>
              </a:rPr>
              <a:t>行為</a:t>
            </a:r>
            <a:endParaRPr lang="zh-TW" altLang="en-US" sz="6000" b="1" dirty="0">
              <a:solidFill>
                <a:srgbClr val="FF33CC"/>
              </a:solidFill>
              <a:latin typeface="標楷體" panose="03000509000000000000" pitchFamily="65" charset="-120"/>
              <a:ea typeface="標楷體" panose="03000509000000000000" pitchFamily="65" charset="-120"/>
            </a:endParaRPr>
          </a:p>
        </p:txBody>
      </p:sp>
      <p:sp>
        <p:nvSpPr>
          <p:cNvPr id="7171" name="內容版面配置區 2"/>
          <p:cNvSpPr>
            <a:spLocks noGrp="1"/>
          </p:cNvSpPr>
          <p:nvPr>
            <p:ph sz="quarter" idx="4294967295"/>
          </p:nvPr>
        </p:nvSpPr>
        <p:spPr>
          <a:xfrm>
            <a:off x="900113" y="1263111"/>
            <a:ext cx="7343775" cy="4246535"/>
          </a:xfrm>
          <a:prstGeom prst="rect">
            <a:avLst/>
          </a:prstGeom>
        </p:spPr>
        <p:txBody>
          <a:bodyPr>
            <a:normAutofit fontScale="92500" lnSpcReduction="10000"/>
          </a:bodyPr>
          <a:lstStyle/>
          <a:p>
            <a:pPr algn="just" eaLnBrk="1" fontAlgn="auto" hangingPunct="1">
              <a:spcAft>
                <a:spcPts val="0"/>
              </a:spcAft>
              <a:buFont typeface="Wingdings" panose="05000000000000000000" pitchFamily="2" charset="2"/>
              <a:buChar char="l"/>
              <a:defRPr/>
            </a:pPr>
            <a:r>
              <a:rPr lang="zh-TW" altLang="zh-TW" sz="2800" b="1" dirty="0" smtClean="0">
                <a:solidFill>
                  <a:srgbClr val="FF33CC"/>
                </a:solidFill>
                <a:latin typeface="標楷體" panose="03000509000000000000" pitchFamily="65" charset="-120"/>
                <a:ea typeface="標楷體" panose="03000509000000000000" pitchFamily="65" charset="-120"/>
              </a:rPr>
              <a:t>身體</a:t>
            </a:r>
            <a:r>
              <a:rPr lang="zh-TW" altLang="zh-TW" sz="2800" b="1" dirty="0">
                <a:solidFill>
                  <a:srgbClr val="FF33CC"/>
                </a:solidFill>
                <a:latin typeface="標楷體" panose="03000509000000000000" pitchFamily="65" charset="-120"/>
                <a:ea typeface="標楷體" panose="03000509000000000000" pitchFamily="65" charset="-120"/>
              </a:rPr>
              <a:t>的接觸</a:t>
            </a:r>
          </a:p>
          <a:p>
            <a:pPr marL="0" indent="0" algn="just" eaLnBrk="1" fontAlgn="auto" hangingPunct="1">
              <a:spcAft>
                <a:spcPts val="0"/>
              </a:spcAft>
              <a:buFont typeface="Brush Script MT" panose="03060802040406070304" pitchFamily="66" charset="0"/>
              <a:buNone/>
              <a:defRPr/>
            </a:pPr>
            <a:r>
              <a:rPr lang="zh-TW" altLang="zh-TW" sz="2800" b="1" dirty="0" smtClean="0">
                <a:solidFill>
                  <a:srgbClr val="0033CC"/>
                </a:solidFill>
                <a:latin typeface="標楷體" panose="03000509000000000000" pitchFamily="65" charset="-120"/>
                <a:ea typeface="標楷體" panose="03000509000000000000" pitchFamily="65" charset="-120"/>
              </a:rPr>
              <a:t>不必要</a:t>
            </a:r>
            <a:r>
              <a:rPr lang="zh-TW" altLang="zh-TW" sz="2800" b="1" dirty="0">
                <a:solidFill>
                  <a:srgbClr val="0033CC"/>
                </a:solidFill>
                <a:latin typeface="標楷體" panose="03000509000000000000" pitchFamily="65" charset="-120"/>
                <a:ea typeface="標楷體" panose="03000509000000000000" pitchFamily="65" charset="-120"/>
              </a:rPr>
              <a:t>的接觸或撫摸他人的身體、故意擦撞、強行搭肩膀或臂、故意緊貼他人等</a:t>
            </a:r>
            <a:r>
              <a:rPr lang="zh-TW" altLang="zh-TW" sz="2800" b="1" dirty="0" smtClean="0">
                <a:solidFill>
                  <a:srgbClr val="0033CC"/>
                </a:solidFill>
                <a:latin typeface="標楷體" panose="03000509000000000000" pitchFamily="65" charset="-120"/>
                <a:ea typeface="標楷體" panose="03000509000000000000" pitchFamily="65" charset="-120"/>
              </a:rPr>
              <a:t>。</a:t>
            </a:r>
            <a:endParaRPr lang="en-US" altLang="zh-TW" sz="2800" b="1" dirty="0" smtClean="0">
              <a:solidFill>
                <a:srgbClr val="0033CC"/>
              </a:solidFill>
              <a:latin typeface="標楷體" panose="03000509000000000000" pitchFamily="65" charset="-120"/>
              <a:ea typeface="標楷體" panose="03000509000000000000" pitchFamily="65" charset="-120"/>
            </a:endParaRPr>
          </a:p>
          <a:p>
            <a:pPr algn="just" eaLnBrk="1" fontAlgn="auto" hangingPunct="1">
              <a:spcAft>
                <a:spcPts val="0"/>
              </a:spcAft>
              <a:buFont typeface="Wingdings" panose="05000000000000000000" pitchFamily="2" charset="2"/>
              <a:buChar char="l"/>
              <a:defRPr/>
            </a:pPr>
            <a:r>
              <a:rPr lang="zh-TW" altLang="zh-TW" sz="2800" b="1" dirty="0">
                <a:solidFill>
                  <a:srgbClr val="FF33CC"/>
                </a:solidFill>
                <a:latin typeface="標楷體" panose="03000509000000000000" pitchFamily="65" charset="-120"/>
                <a:ea typeface="標楷體" panose="03000509000000000000" pitchFamily="65" charset="-120"/>
              </a:rPr>
              <a:t>言語的接觸</a:t>
            </a:r>
          </a:p>
          <a:p>
            <a:pPr marL="0" indent="0" algn="just" eaLnBrk="1" fontAlgn="auto" hangingPunct="1">
              <a:spcAft>
                <a:spcPts val="0"/>
              </a:spcAft>
              <a:buFont typeface="Arial" panose="020B0604020202020204" pitchFamily="34" charset="0"/>
              <a:buNone/>
              <a:defRPr/>
            </a:pPr>
            <a:r>
              <a:rPr lang="zh-TW" altLang="zh-TW" sz="2800" b="1" dirty="0">
                <a:solidFill>
                  <a:srgbClr val="0033CC"/>
                </a:solidFill>
                <a:latin typeface="標楷體" panose="03000509000000000000" pitchFamily="65" charset="-120"/>
                <a:ea typeface="標楷體" panose="03000509000000000000" pitchFamily="65" charset="-120"/>
              </a:rPr>
              <a:t>不必要而故意談論有關性的話題、詢問個人的性隱私、性生活、對別人的衣著、外表和身材給予有關性方面的評語，故意講述色情笑話、故事</a:t>
            </a:r>
            <a:r>
              <a:rPr lang="zh-TW" altLang="zh-TW" sz="2800" b="1" dirty="0" smtClean="0">
                <a:solidFill>
                  <a:srgbClr val="0033CC"/>
                </a:solidFill>
                <a:latin typeface="標楷體" panose="03000509000000000000" pitchFamily="65" charset="-120"/>
                <a:ea typeface="標楷體" panose="03000509000000000000" pitchFamily="65" charset="-120"/>
              </a:rPr>
              <a:t>。</a:t>
            </a:r>
            <a:endParaRPr lang="en-US" altLang="zh-TW" sz="2800" b="1" dirty="0" smtClean="0">
              <a:solidFill>
                <a:srgbClr val="0033CC"/>
              </a:solidFill>
              <a:latin typeface="標楷體" panose="03000509000000000000" pitchFamily="65" charset="-120"/>
              <a:ea typeface="標楷體" panose="03000509000000000000" pitchFamily="65" charset="-120"/>
            </a:endParaRPr>
          </a:p>
          <a:p>
            <a:pPr algn="just" eaLnBrk="1" fontAlgn="auto" hangingPunct="1">
              <a:spcAft>
                <a:spcPts val="0"/>
              </a:spcAft>
              <a:buFont typeface="Wingdings" panose="05000000000000000000" pitchFamily="2" charset="2"/>
              <a:buChar char="l"/>
              <a:defRPr/>
            </a:pPr>
            <a:r>
              <a:rPr lang="zh-TW" altLang="zh-TW" sz="2800" b="1" dirty="0">
                <a:solidFill>
                  <a:srgbClr val="FF33CC"/>
                </a:solidFill>
                <a:latin typeface="標楷體" panose="03000509000000000000" pitchFamily="65" charset="-120"/>
                <a:ea typeface="標楷體" panose="03000509000000000000" pitchFamily="65" charset="-120"/>
              </a:rPr>
              <a:t>非言語的行為</a:t>
            </a:r>
          </a:p>
          <a:p>
            <a:pPr marL="0" indent="0" algn="just" eaLnBrk="1" fontAlgn="auto" hangingPunct="1">
              <a:spcAft>
                <a:spcPts val="0"/>
              </a:spcAft>
              <a:buFont typeface="Arial" panose="020B0604020202020204" pitchFamily="34" charset="0"/>
              <a:buNone/>
              <a:defRPr/>
            </a:pPr>
            <a:r>
              <a:rPr lang="zh-TW" altLang="zh-TW" sz="2800" b="1" dirty="0">
                <a:solidFill>
                  <a:srgbClr val="0033CC"/>
                </a:solidFill>
                <a:latin typeface="標楷體" panose="03000509000000000000" pitchFamily="65" charset="-120"/>
                <a:ea typeface="標楷體" panose="03000509000000000000" pitchFamily="65" charset="-120"/>
              </a:rPr>
              <a:t>故意吹口哨或發出接吻的聲調、身體或手的動作具有性的暗示、用曖昧的眼光打量他人、展示與性有關的物件，如色情書刊、海報等</a:t>
            </a:r>
            <a:r>
              <a:rPr lang="zh-TW" altLang="zh-TW" sz="2800" b="1" dirty="0" smtClean="0">
                <a:solidFill>
                  <a:srgbClr val="0033CC"/>
                </a:solidFill>
                <a:latin typeface="標楷體" panose="03000509000000000000" pitchFamily="65" charset="-120"/>
                <a:ea typeface="標楷體" panose="03000509000000000000" pitchFamily="65" charset="-120"/>
              </a:rPr>
              <a:t>。</a:t>
            </a:r>
            <a:endParaRPr lang="zh-TW" altLang="en-US" b="1" dirty="0">
              <a:solidFill>
                <a:srgbClr val="0033CC"/>
              </a:solidFill>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4294967295"/>
          </p:nvPr>
        </p:nvSpPr>
        <p:spPr>
          <a:xfrm>
            <a:off x="4714875" y="5757863"/>
            <a:ext cx="681038" cy="498475"/>
          </a:xfrm>
          <a:prstGeom prst="rect">
            <a:avLst/>
          </a:prstGeom>
        </p:spPr>
        <p:txBody>
          <a:bodyPr/>
          <a:lstStyle/>
          <a:p>
            <a:pPr>
              <a:defRPr/>
            </a:pPr>
            <a:fld id="{10E94F8B-6870-4145-99F8-994A1DF56277}" type="slidenum">
              <a:rPr lang="en-US" altLang="zh-TW"/>
              <a:pPr>
                <a:defRPr/>
              </a:pPr>
              <a:t>23</a:t>
            </a:fld>
            <a:endParaRPr lang="en-US" altLang="zh-TW"/>
          </a:p>
        </p:txBody>
      </p:sp>
    </p:spTree>
    <p:extLst>
      <p:ext uri="{BB962C8B-B14F-4D97-AF65-F5344CB8AC3E}">
        <p14:creationId xmlns:p14="http://schemas.microsoft.com/office/powerpoint/2010/main" val="3413588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02955" y="284163"/>
            <a:ext cx="6356701" cy="920750"/>
          </a:xfrm>
        </p:spPr>
        <p:txBody>
          <a:bodyPr anchor="b"/>
          <a:lstStyle/>
          <a:p>
            <a:pPr algn="ctr" eaLnBrk="1" fontAlgn="auto" hangingPunct="1">
              <a:spcAft>
                <a:spcPts val="0"/>
              </a:spcAft>
              <a:defRPr/>
            </a:pPr>
            <a:r>
              <a:rPr lang="zh-TW" altLang="zh-TW" sz="6000" b="1" dirty="0" smtClean="0">
                <a:solidFill>
                  <a:srgbClr val="FF33CC"/>
                </a:solidFill>
                <a:latin typeface="標楷體" panose="03000509000000000000" pitchFamily="65" charset="-120"/>
                <a:ea typeface="標楷體" panose="03000509000000000000" pitchFamily="65" charset="-120"/>
              </a:rPr>
              <a:t>怎麼</a:t>
            </a:r>
            <a:r>
              <a:rPr lang="zh-TW" altLang="en-US" sz="6000" b="1" dirty="0" smtClean="0">
                <a:solidFill>
                  <a:srgbClr val="FF33CC"/>
                </a:solidFill>
                <a:latin typeface="標楷體" panose="03000509000000000000" pitchFamily="65" charset="-120"/>
                <a:ea typeface="標楷體" panose="03000509000000000000" pitchFamily="65" charset="-120"/>
              </a:rPr>
              <a:t>自救</a:t>
            </a:r>
            <a:r>
              <a:rPr lang="zh-TW" altLang="zh-TW" sz="6000" b="1" dirty="0" smtClean="0">
                <a:solidFill>
                  <a:srgbClr val="FF33CC"/>
                </a:solidFill>
                <a:latin typeface="標楷體" panose="03000509000000000000" pitchFamily="65" charset="-120"/>
                <a:ea typeface="標楷體" panose="03000509000000000000" pitchFamily="65" charset="-120"/>
              </a:rPr>
              <a:t>？</a:t>
            </a:r>
            <a:endParaRPr lang="zh-TW" altLang="en-US" sz="6000" b="1" dirty="0">
              <a:solidFill>
                <a:srgbClr val="FF33CC"/>
              </a:solidFill>
              <a:latin typeface="標楷體" panose="03000509000000000000" pitchFamily="65" charset="-120"/>
              <a:ea typeface="標楷體" panose="03000509000000000000" pitchFamily="65" charset="-120"/>
            </a:endParaRPr>
          </a:p>
        </p:txBody>
      </p:sp>
      <p:sp>
        <p:nvSpPr>
          <p:cNvPr id="11267" name="內容版面配置區 2"/>
          <p:cNvSpPr>
            <a:spLocks noGrp="1"/>
          </p:cNvSpPr>
          <p:nvPr>
            <p:ph sz="quarter" idx="4294967295"/>
          </p:nvPr>
        </p:nvSpPr>
        <p:spPr>
          <a:xfrm>
            <a:off x="979783" y="1743560"/>
            <a:ext cx="7470183" cy="3479370"/>
          </a:xfrm>
          <a:prstGeom prst="rect">
            <a:avLst/>
          </a:prstGeom>
        </p:spPr>
        <p:txBody>
          <a:bodyPr>
            <a:normAutofit fontScale="92500"/>
          </a:bodyPr>
          <a:lstStyle/>
          <a:p>
            <a:pPr eaLnBrk="1" fontAlgn="auto" hangingPunct="1">
              <a:spcAft>
                <a:spcPts val="0"/>
              </a:spcAft>
              <a:defRPr/>
            </a:pPr>
            <a:r>
              <a:rPr lang="zh-TW" altLang="zh-TW" sz="3500" b="1" dirty="0">
                <a:solidFill>
                  <a:srgbClr val="0033CC"/>
                </a:solidFill>
                <a:latin typeface="標楷體" panose="03000509000000000000" pitchFamily="65" charset="-120"/>
                <a:ea typeface="標楷體" panose="03000509000000000000" pitchFamily="65" charset="-120"/>
              </a:rPr>
              <a:t>相信自己的直覺。</a:t>
            </a:r>
          </a:p>
          <a:p>
            <a:pPr eaLnBrk="1" fontAlgn="auto" hangingPunct="1">
              <a:spcAft>
                <a:spcPts val="0"/>
              </a:spcAft>
              <a:defRPr/>
            </a:pPr>
            <a:r>
              <a:rPr lang="zh-TW" altLang="zh-TW" sz="3500" b="1" dirty="0">
                <a:solidFill>
                  <a:srgbClr val="0033CC"/>
                </a:solidFill>
                <a:latin typeface="標楷體" panose="03000509000000000000" pitchFamily="65" charset="-120"/>
                <a:ea typeface="標楷體" panose="03000509000000000000" pitchFamily="65" charset="-120"/>
              </a:rPr>
              <a:t>大聲</a:t>
            </a:r>
            <a:r>
              <a:rPr lang="zh-TW" altLang="zh-TW" sz="3500" b="1" dirty="0" smtClean="0">
                <a:solidFill>
                  <a:srgbClr val="0033CC"/>
                </a:solidFill>
                <a:latin typeface="標楷體" panose="03000509000000000000" pitchFamily="65" charset="-120"/>
                <a:ea typeface="標楷體" panose="03000509000000000000" pitchFamily="65" charset="-120"/>
              </a:rPr>
              <a:t>呼喊。</a:t>
            </a:r>
            <a:endParaRPr lang="zh-TW" altLang="zh-TW" sz="3500" b="1" dirty="0">
              <a:solidFill>
                <a:srgbClr val="0033CC"/>
              </a:solidFill>
              <a:latin typeface="標楷體" panose="03000509000000000000" pitchFamily="65" charset="-120"/>
              <a:ea typeface="標楷體" panose="03000509000000000000" pitchFamily="65" charset="-120"/>
            </a:endParaRPr>
          </a:p>
          <a:p>
            <a:pPr eaLnBrk="1" fontAlgn="auto" hangingPunct="1">
              <a:spcAft>
                <a:spcPts val="0"/>
              </a:spcAft>
              <a:defRPr/>
            </a:pPr>
            <a:r>
              <a:rPr lang="zh-TW" altLang="zh-TW" sz="3500" b="1" dirty="0">
                <a:solidFill>
                  <a:srgbClr val="0033CC"/>
                </a:solidFill>
                <a:latin typeface="標楷體" panose="03000509000000000000" pitchFamily="65" charset="-120"/>
                <a:ea typeface="標楷體" panose="03000509000000000000" pitchFamily="65" charset="-120"/>
              </a:rPr>
              <a:t>尋求情緒支持。</a:t>
            </a:r>
          </a:p>
          <a:p>
            <a:pPr eaLnBrk="1" fontAlgn="auto" hangingPunct="1">
              <a:spcAft>
                <a:spcPts val="0"/>
              </a:spcAft>
              <a:defRPr/>
            </a:pPr>
            <a:r>
              <a:rPr lang="zh-TW" altLang="zh-TW" sz="3500" b="1" dirty="0">
                <a:solidFill>
                  <a:srgbClr val="0033CC"/>
                </a:solidFill>
                <a:latin typeface="標楷體" panose="03000509000000000000" pitchFamily="65" charset="-120"/>
                <a:ea typeface="標楷體" panose="03000509000000000000" pitchFamily="65" charset="-120"/>
              </a:rPr>
              <a:t>清楚記下性騷擾發生的情境與保全事證。</a:t>
            </a:r>
          </a:p>
          <a:p>
            <a:pPr eaLnBrk="1" fontAlgn="auto" hangingPunct="1">
              <a:spcAft>
                <a:spcPts val="0"/>
              </a:spcAft>
              <a:defRPr/>
            </a:pPr>
            <a:r>
              <a:rPr lang="zh-TW" altLang="zh-TW" sz="3500" b="1" dirty="0" smtClean="0">
                <a:solidFill>
                  <a:srgbClr val="0033CC"/>
                </a:solidFill>
                <a:latin typeface="標楷體" panose="03000509000000000000" pitchFamily="65" charset="-120"/>
                <a:ea typeface="標楷體" panose="03000509000000000000" pitchFamily="65" charset="-120"/>
              </a:rPr>
              <a:t>直接</a:t>
            </a:r>
            <a:r>
              <a:rPr lang="zh-TW" altLang="zh-TW" sz="3500" b="1" dirty="0">
                <a:solidFill>
                  <a:srgbClr val="0033CC"/>
                </a:solidFill>
                <a:latin typeface="標楷體" panose="03000509000000000000" pitchFamily="65" charset="-120"/>
                <a:ea typeface="標楷體" panose="03000509000000000000" pitchFamily="65" charset="-120"/>
              </a:rPr>
              <a:t>或間接要求對方立即停止該言行。</a:t>
            </a:r>
          </a:p>
          <a:p>
            <a:pPr eaLnBrk="1" fontAlgn="auto" hangingPunct="1">
              <a:spcAft>
                <a:spcPts val="0"/>
              </a:spcAft>
              <a:defRPr/>
            </a:pPr>
            <a:r>
              <a:rPr lang="zh-TW" altLang="zh-TW" sz="3500" b="1" dirty="0" smtClean="0">
                <a:solidFill>
                  <a:srgbClr val="0033CC"/>
                </a:solidFill>
                <a:latin typeface="標楷體" panose="03000509000000000000" pitchFamily="65" charset="-120"/>
                <a:ea typeface="標楷體" panose="03000509000000000000" pitchFamily="65" charset="-120"/>
              </a:rPr>
              <a:t>向</a:t>
            </a:r>
            <a:r>
              <a:rPr lang="zh-TW" altLang="en-US" sz="3500" b="1" dirty="0" smtClean="0">
                <a:solidFill>
                  <a:srgbClr val="0033CC"/>
                </a:solidFill>
                <a:latin typeface="標楷體" panose="03000509000000000000" pitchFamily="65" charset="-120"/>
                <a:ea typeface="標楷體" panose="03000509000000000000" pitchFamily="65" charset="-120"/>
              </a:rPr>
              <a:t>本局人事室</a:t>
            </a:r>
            <a:r>
              <a:rPr lang="zh-TW" altLang="zh-TW" sz="3500" b="1" dirty="0" smtClean="0">
                <a:solidFill>
                  <a:srgbClr val="0033CC"/>
                </a:solidFill>
                <a:latin typeface="標楷體" panose="03000509000000000000" pitchFamily="65" charset="-120"/>
                <a:ea typeface="標楷體" panose="03000509000000000000" pitchFamily="65" charset="-120"/>
              </a:rPr>
              <a:t>尋求</a:t>
            </a:r>
            <a:r>
              <a:rPr lang="zh-TW" altLang="zh-TW" sz="3500" b="1" dirty="0">
                <a:solidFill>
                  <a:srgbClr val="0033CC"/>
                </a:solidFill>
                <a:latin typeface="標楷體" panose="03000509000000000000" pitchFamily="65" charset="-120"/>
                <a:ea typeface="標楷體" panose="03000509000000000000" pitchFamily="65" charset="-120"/>
              </a:rPr>
              <a:t>協助。</a:t>
            </a:r>
          </a:p>
          <a:p>
            <a:pPr eaLnBrk="1" fontAlgn="auto" hangingPunct="1">
              <a:spcAft>
                <a:spcPts val="0"/>
              </a:spcAft>
              <a:defRPr/>
            </a:pPr>
            <a:endParaRPr lang="zh-TW" altLang="en-US" dirty="0">
              <a:solidFill>
                <a:schemeClr val="accent5">
                  <a:lumMod val="75000"/>
                </a:schemeClr>
              </a:solidFill>
            </a:endParaRPr>
          </a:p>
        </p:txBody>
      </p:sp>
      <p:sp>
        <p:nvSpPr>
          <p:cNvPr id="3" name="投影片編號版面配置區 2"/>
          <p:cNvSpPr>
            <a:spLocks noGrp="1"/>
          </p:cNvSpPr>
          <p:nvPr>
            <p:ph type="sldNum" sz="quarter" idx="4294967295"/>
          </p:nvPr>
        </p:nvSpPr>
        <p:spPr>
          <a:xfrm>
            <a:off x="4714875" y="5757863"/>
            <a:ext cx="681038" cy="498475"/>
          </a:xfrm>
          <a:prstGeom prst="rect">
            <a:avLst/>
          </a:prstGeom>
        </p:spPr>
        <p:txBody>
          <a:bodyPr/>
          <a:lstStyle/>
          <a:p>
            <a:pPr>
              <a:defRPr/>
            </a:pPr>
            <a:fld id="{76C011A6-F4CA-4AA5-AC2F-14F328939D52}" type="slidenum">
              <a:rPr lang="en-US" altLang="zh-TW"/>
              <a:pPr>
                <a:defRPr/>
              </a:pPr>
              <a:t>24</a:t>
            </a:fld>
            <a:endParaRPr lang="en-US" altLang="zh-TW"/>
          </a:p>
        </p:txBody>
      </p:sp>
    </p:spTree>
    <p:extLst>
      <p:ext uri="{BB962C8B-B14F-4D97-AF65-F5344CB8AC3E}">
        <p14:creationId xmlns:p14="http://schemas.microsoft.com/office/powerpoint/2010/main" val="88631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內容版面配置區 2"/>
          <p:cNvSpPr>
            <a:spLocks noGrp="1"/>
          </p:cNvSpPr>
          <p:nvPr>
            <p:ph sz="quarter" idx="4294967295"/>
          </p:nvPr>
        </p:nvSpPr>
        <p:spPr>
          <a:xfrm>
            <a:off x="1085016" y="1728060"/>
            <a:ext cx="6911975" cy="3773837"/>
          </a:xfrm>
          <a:prstGeom prst="rect">
            <a:avLst/>
          </a:prstGeom>
        </p:spPr>
        <p:txBody>
          <a:bodyPr>
            <a:normAutofit lnSpcReduction="10000"/>
          </a:bodyPr>
          <a:lstStyle/>
          <a:p>
            <a:pPr eaLnBrk="1" fontAlgn="auto" hangingPunct="1">
              <a:spcAft>
                <a:spcPts val="0"/>
              </a:spcAft>
              <a:defRPr/>
            </a:pPr>
            <a:r>
              <a:rPr lang="zh-TW" altLang="zh-TW" b="1" dirty="0">
                <a:solidFill>
                  <a:srgbClr val="0033CC"/>
                </a:solidFill>
                <a:latin typeface="標楷體" panose="03000509000000000000" pitchFamily="65" charset="-120"/>
                <a:ea typeface="標楷體" panose="03000509000000000000" pitchFamily="65" charset="-120"/>
              </a:rPr>
              <a:t>尊重他人，檢視自己對性別的刻板印象，建立平等的性別觀念。</a:t>
            </a:r>
          </a:p>
          <a:p>
            <a:pPr eaLnBrk="1" fontAlgn="auto" hangingPunct="1">
              <a:spcAft>
                <a:spcPts val="0"/>
              </a:spcAft>
              <a:defRPr/>
            </a:pPr>
            <a:r>
              <a:rPr lang="zh-TW" altLang="zh-TW" b="1" dirty="0">
                <a:solidFill>
                  <a:srgbClr val="0033CC"/>
                </a:solidFill>
                <a:latin typeface="標楷體" panose="03000509000000000000" pitchFamily="65" charset="-120"/>
                <a:ea typeface="標楷體" panose="03000509000000000000" pitchFamily="65" charset="-120"/>
              </a:rPr>
              <a:t>注意自己的言詞和態度。</a:t>
            </a:r>
          </a:p>
          <a:p>
            <a:pPr eaLnBrk="1" fontAlgn="auto" hangingPunct="1">
              <a:spcAft>
                <a:spcPts val="0"/>
              </a:spcAft>
              <a:defRPr/>
            </a:pPr>
            <a:r>
              <a:rPr lang="zh-TW" altLang="zh-TW" b="1" dirty="0">
                <a:solidFill>
                  <a:srgbClr val="0033CC"/>
                </a:solidFill>
                <a:latin typeface="標楷體" panose="03000509000000000000" pitchFamily="65" charset="-120"/>
                <a:ea typeface="標楷體" panose="03000509000000000000" pitchFamily="65" charset="-120"/>
              </a:rPr>
              <a:t>尊重他人身體的自主權。</a:t>
            </a:r>
          </a:p>
          <a:p>
            <a:pPr eaLnBrk="1" fontAlgn="auto" hangingPunct="1">
              <a:spcAft>
                <a:spcPts val="0"/>
              </a:spcAft>
              <a:defRPr/>
            </a:pPr>
            <a:r>
              <a:rPr lang="zh-TW" altLang="zh-TW" b="1" dirty="0">
                <a:solidFill>
                  <a:srgbClr val="0033CC"/>
                </a:solidFill>
                <a:latin typeface="標楷體" panose="03000509000000000000" pitchFamily="65" charset="-120"/>
                <a:ea typeface="標楷體" panose="03000509000000000000" pitchFamily="65" charset="-120"/>
              </a:rPr>
              <a:t>避免以輕薄的言行舉止調侃別人。</a:t>
            </a:r>
          </a:p>
          <a:p>
            <a:pPr eaLnBrk="1" fontAlgn="auto" hangingPunct="1">
              <a:spcAft>
                <a:spcPts val="0"/>
              </a:spcAft>
              <a:defRPr/>
            </a:pPr>
            <a:r>
              <a:rPr lang="zh-TW" altLang="zh-TW" b="1" dirty="0">
                <a:solidFill>
                  <a:srgbClr val="0033CC"/>
                </a:solidFill>
                <a:latin typeface="標楷體" panose="03000509000000000000" pitchFamily="65" charset="-120"/>
                <a:ea typeface="標楷體" panose="03000509000000000000" pitchFamily="65" charset="-120"/>
              </a:rPr>
              <a:t>避免做出與性有關的騷擾行為。</a:t>
            </a:r>
          </a:p>
          <a:p>
            <a:pPr eaLnBrk="1" fontAlgn="auto" hangingPunct="1">
              <a:spcAft>
                <a:spcPts val="0"/>
              </a:spcAft>
              <a:defRPr/>
            </a:pPr>
            <a:r>
              <a:rPr lang="zh-TW" altLang="zh-TW" b="1" dirty="0">
                <a:solidFill>
                  <a:srgbClr val="0033CC"/>
                </a:solidFill>
                <a:latin typeface="標楷體" panose="03000509000000000000" pitchFamily="65" charset="-120"/>
                <a:ea typeface="標楷體" panose="03000509000000000000" pitchFamily="65" charset="-120"/>
              </a:rPr>
              <a:t>若與對方存有權力差異關係更應嚴守專業倫理</a:t>
            </a:r>
            <a:r>
              <a:rPr lang="zh-TW" altLang="zh-TW" dirty="0" smtClean="0">
                <a:solidFill>
                  <a:srgbClr val="0033CC"/>
                </a:solidFill>
              </a:rPr>
              <a:t>。</a:t>
            </a:r>
            <a:endParaRPr lang="zh-TW" altLang="en-US" dirty="0">
              <a:solidFill>
                <a:srgbClr val="0033CC"/>
              </a:solidFill>
            </a:endParaRPr>
          </a:p>
        </p:txBody>
      </p:sp>
      <p:sp>
        <p:nvSpPr>
          <p:cNvPr id="3" name="投影片編號版面配置區 2"/>
          <p:cNvSpPr>
            <a:spLocks noGrp="1"/>
          </p:cNvSpPr>
          <p:nvPr>
            <p:ph type="sldNum" sz="quarter" idx="4294967295"/>
          </p:nvPr>
        </p:nvSpPr>
        <p:spPr>
          <a:xfrm>
            <a:off x="4714875" y="5757863"/>
            <a:ext cx="681038" cy="498475"/>
          </a:xfrm>
          <a:prstGeom prst="rect">
            <a:avLst/>
          </a:prstGeom>
        </p:spPr>
        <p:txBody>
          <a:bodyPr/>
          <a:lstStyle/>
          <a:p>
            <a:pPr>
              <a:defRPr/>
            </a:pPr>
            <a:fld id="{D8737BE3-3C06-45DC-BD45-8F60195498C9}" type="slidenum">
              <a:rPr lang="en-US" altLang="zh-TW"/>
              <a:pPr>
                <a:defRPr/>
              </a:pPr>
              <a:t>25</a:t>
            </a:fld>
            <a:endParaRPr lang="en-US" altLang="zh-TW"/>
          </a:p>
        </p:txBody>
      </p:sp>
      <p:sp>
        <p:nvSpPr>
          <p:cNvPr id="5" name="標題 1"/>
          <p:cNvSpPr txBox="1">
            <a:spLocks/>
          </p:cNvSpPr>
          <p:nvPr/>
        </p:nvSpPr>
        <p:spPr>
          <a:xfrm>
            <a:off x="635888" y="546720"/>
            <a:ext cx="5540187" cy="877887"/>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4400" b="1" kern="1200">
                <a:solidFill>
                  <a:schemeClr val="tx1"/>
                </a:solidFill>
                <a:latin typeface="微軟正黑體" panose="020B0604030504040204" pitchFamily="34" charset="-120"/>
                <a:ea typeface="微軟正黑體" panose="020B0604030504040204" pitchFamily="34" charset="-120"/>
                <a:cs typeface="+mj-cs"/>
              </a:defRPr>
            </a:lvl1pPr>
          </a:lstStyle>
          <a:p>
            <a:pPr>
              <a:defRPr/>
            </a:pPr>
            <a:r>
              <a:rPr lang="zh-TW" altLang="en-US" sz="6000" dirty="0" smtClean="0">
                <a:solidFill>
                  <a:srgbClr val="FF33CC"/>
                </a:solidFill>
                <a:latin typeface="標楷體" panose="03000509000000000000" pitchFamily="65" charset="-120"/>
                <a:ea typeface="標楷體" panose="03000509000000000000" pitchFamily="65" charset="-120"/>
              </a:rPr>
              <a:t>建立正確觀念</a:t>
            </a:r>
            <a:endParaRPr lang="zh-TW" altLang="en-US" sz="6000" dirty="0">
              <a:solidFill>
                <a:srgbClr val="FF33CC"/>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0531694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sz="quarter" idx="4294967295"/>
          </p:nvPr>
        </p:nvSpPr>
        <p:spPr>
          <a:xfrm>
            <a:off x="1258888" y="2115520"/>
            <a:ext cx="6626225" cy="2650210"/>
          </a:xfrm>
          <a:prstGeom prst="rect">
            <a:avLst/>
          </a:prstGeom>
        </p:spPr>
        <p:txBody>
          <a:bodyPr/>
          <a:lstStyle/>
          <a:p>
            <a:pPr eaLnBrk="1" fontAlgn="auto" hangingPunct="1">
              <a:spcAft>
                <a:spcPts val="0"/>
              </a:spcAft>
              <a:buFont typeface="Wingdings" panose="05000000000000000000" pitchFamily="2" charset="2"/>
              <a:buChar char="l"/>
              <a:defRPr/>
            </a:pP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性別工作平等法</a:t>
            </a:r>
            <a:r>
              <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rPr>
              <a:t>(</a:t>
            </a: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簡稱工平法</a:t>
            </a:r>
            <a:r>
              <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rPr>
              <a:t>)/</a:t>
            </a: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勞委會</a:t>
            </a:r>
            <a:endPar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endParaRPr>
          </a:p>
          <a:p>
            <a:pPr marL="0" indent="0" eaLnBrk="1" fontAlgn="auto" hangingPunct="1">
              <a:spcAft>
                <a:spcPts val="0"/>
              </a:spcAft>
              <a:buNone/>
              <a:defRPr/>
            </a:pPr>
            <a:endPar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性騷擾防治法</a:t>
            </a:r>
            <a:r>
              <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rPr>
              <a:t>(</a:t>
            </a: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簡稱性騷法</a:t>
            </a:r>
            <a:r>
              <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rPr>
              <a:t>) /</a:t>
            </a: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內政部</a:t>
            </a:r>
            <a:endPar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4294967295"/>
          </p:nvPr>
        </p:nvSpPr>
        <p:spPr>
          <a:xfrm>
            <a:off x="4714875" y="5757863"/>
            <a:ext cx="681038" cy="498475"/>
          </a:xfrm>
          <a:prstGeom prst="rect">
            <a:avLst/>
          </a:prstGeom>
        </p:spPr>
        <p:txBody>
          <a:bodyPr/>
          <a:lstStyle/>
          <a:p>
            <a:pPr>
              <a:defRPr/>
            </a:pPr>
            <a:fld id="{E4AE8ED5-7FBD-447C-B269-B37DE2005233}" type="slidenum">
              <a:rPr lang="en-US" altLang="zh-TW"/>
              <a:pPr>
                <a:defRPr/>
              </a:pPr>
              <a:t>26</a:t>
            </a:fld>
            <a:endParaRPr lang="en-US" altLang="zh-TW"/>
          </a:p>
        </p:txBody>
      </p:sp>
      <p:sp>
        <p:nvSpPr>
          <p:cNvPr id="5" name="標題 1"/>
          <p:cNvSpPr txBox="1">
            <a:spLocks/>
          </p:cNvSpPr>
          <p:nvPr/>
        </p:nvSpPr>
        <p:spPr>
          <a:xfrm>
            <a:off x="628139" y="578714"/>
            <a:ext cx="6648315" cy="877887"/>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4400" b="1" kern="1200">
                <a:solidFill>
                  <a:schemeClr val="tx1"/>
                </a:solidFill>
                <a:latin typeface="微軟正黑體" panose="020B0604030504040204" pitchFamily="34" charset="-120"/>
                <a:ea typeface="微軟正黑體" panose="020B0604030504040204" pitchFamily="34" charset="-120"/>
                <a:cs typeface="+mj-cs"/>
              </a:defRPr>
            </a:lvl1pPr>
          </a:lstStyle>
          <a:p>
            <a:pPr>
              <a:defRPr/>
            </a:pPr>
            <a:r>
              <a:rPr lang="zh-TW" altLang="zh-TW" sz="6000" dirty="0" smtClean="0">
                <a:solidFill>
                  <a:srgbClr val="FF33CC"/>
                </a:solidFill>
                <a:latin typeface="標楷體" panose="03000509000000000000" pitchFamily="65" charset="-120"/>
                <a:ea typeface="標楷體" panose="03000509000000000000" pitchFamily="65" charset="-120"/>
              </a:rPr>
              <a:t>性</a:t>
            </a:r>
            <a:r>
              <a:rPr lang="zh-TW" altLang="en-US" sz="6000" dirty="0" smtClean="0">
                <a:solidFill>
                  <a:srgbClr val="FF33CC"/>
                </a:solidFill>
                <a:latin typeface="標楷體" panose="03000509000000000000" pitchFamily="65" charset="-120"/>
                <a:ea typeface="標楷體" panose="03000509000000000000" pitchFamily="65" charset="-120"/>
              </a:rPr>
              <a:t>平主管機關</a:t>
            </a:r>
            <a:endParaRPr lang="zh-TW" altLang="en-US" sz="6000" dirty="0">
              <a:solidFill>
                <a:srgbClr val="FF33CC"/>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6009042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0"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a:xfrm>
            <a:off x="395288" y="333375"/>
            <a:ext cx="8161337" cy="1022350"/>
          </a:xfrm>
        </p:spPr>
        <p:txBody>
          <a:bodyPr anchor="b"/>
          <a:lstStyle/>
          <a:p>
            <a:pPr algn="ctr" eaLnBrk="1" fontAlgn="auto" hangingPunct="1">
              <a:spcAft>
                <a:spcPts val="0"/>
              </a:spcAft>
              <a:defRPr/>
            </a:pPr>
            <a:r>
              <a:rPr lang="zh-TW" altLang="zh-TW" sz="6000" b="1" dirty="0" smtClean="0">
                <a:solidFill>
                  <a:srgbClr val="FF33CC"/>
                </a:solidFill>
                <a:latin typeface="標楷體" panose="03000509000000000000" pitchFamily="65" charset="-120"/>
                <a:ea typeface="標楷體" panose="03000509000000000000" pitchFamily="65" charset="-120"/>
              </a:rPr>
              <a:t>性</a:t>
            </a:r>
            <a:r>
              <a:rPr lang="zh-TW" altLang="en-US" sz="6000" b="1" dirty="0" smtClean="0">
                <a:solidFill>
                  <a:srgbClr val="FF33CC"/>
                </a:solidFill>
                <a:latin typeface="標楷體" panose="03000509000000000000" pitchFamily="65" charset="-120"/>
                <a:ea typeface="標楷體" panose="03000509000000000000" pitchFamily="65" charset="-120"/>
              </a:rPr>
              <a:t>別事件</a:t>
            </a:r>
            <a:r>
              <a:rPr lang="zh-TW" altLang="zh-TW" sz="6000" b="1" dirty="0" smtClean="0">
                <a:solidFill>
                  <a:srgbClr val="FF33CC"/>
                </a:solidFill>
                <a:latin typeface="標楷體" panose="03000509000000000000" pitchFamily="65" charset="-120"/>
                <a:ea typeface="標楷體" panose="03000509000000000000" pitchFamily="65" charset="-120"/>
              </a:rPr>
              <a:t>申訴窗口</a:t>
            </a:r>
            <a:endParaRPr lang="zh-TW" altLang="en-US" sz="6000" b="1" dirty="0" smtClean="0">
              <a:solidFill>
                <a:srgbClr val="FF33CC"/>
              </a:solidFill>
              <a:latin typeface="標楷體" panose="03000509000000000000" pitchFamily="65" charset="-120"/>
              <a:ea typeface="標楷體" panose="03000509000000000000" pitchFamily="65" charset="-120"/>
            </a:endParaRPr>
          </a:p>
        </p:txBody>
      </p:sp>
      <p:graphicFrame>
        <p:nvGraphicFramePr>
          <p:cNvPr id="4" name="內容版面配置區 3"/>
          <p:cNvGraphicFramePr>
            <a:graphicFrameLocks noGrp="1"/>
          </p:cNvGraphicFramePr>
          <p:nvPr>
            <p:ph sz="quarter" idx="4294967295"/>
            <p:extLst>
              <p:ext uri="{D42A27DB-BD31-4B8C-83A1-F6EECF244321}">
                <p14:modId xmlns:p14="http://schemas.microsoft.com/office/powerpoint/2010/main" val="440719428"/>
              </p:ext>
            </p:extLst>
          </p:nvPr>
        </p:nvGraphicFramePr>
        <p:xfrm>
          <a:off x="611188" y="1557338"/>
          <a:ext cx="7489825" cy="3927476"/>
        </p:xfrm>
        <a:graphic>
          <a:graphicData uri="http://schemas.openxmlformats.org/drawingml/2006/table">
            <a:tbl>
              <a:tblPr firstRow="1" bandRow="1"/>
              <a:tblGrid>
                <a:gridCol w="1296316">
                  <a:extLst>
                    <a:ext uri="{9D8B030D-6E8A-4147-A177-3AD203B41FA5}">
                      <a16:colId xmlns:a16="http://schemas.microsoft.com/office/drawing/2014/main" val="20000"/>
                    </a:ext>
                  </a:extLst>
                </a:gridCol>
                <a:gridCol w="1534872">
                  <a:extLst>
                    <a:ext uri="{9D8B030D-6E8A-4147-A177-3AD203B41FA5}">
                      <a16:colId xmlns:a16="http://schemas.microsoft.com/office/drawing/2014/main" val="20001"/>
                    </a:ext>
                  </a:extLst>
                </a:gridCol>
                <a:gridCol w="1636323">
                  <a:extLst>
                    <a:ext uri="{9D8B030D-6E8A-4147-A177-3AD203B41FA5}">
                      <a16:colId xmlns:a16="http://schemas.microsoft.com/office/drawing/2014/main" val="20002"/>
                    </a:ext>
                  </a:extLst>
                </a:gridCol>
                <a:gridCol w="1437928">
                  <a:extLst>
                    <a:ext uri="{9D8B030D-6E8A-4147-A177-3AD203B41FA5}">
                      <a16:colId xmlns:a16="http://schemas.microsoft.com/office/drawing/2014/main" val="20003"/>
                    </a:ext>
                  </a:extLst>
                </a:gridCol>
                <a:gridCol w="1584386">
                  <a:extLst>
                    <a:ext uri="{9D8B030D-6E8A-4147-A177-3AD203B41FA5}">
                      <a16:colId xmlns:a16="http://schemas.microsoft.com/office/drawing/2014/main" val="20004"/>
                    </a:ext>
                  </a:extLst>
                </a:gridCol>
              </a:tblGrid>
              <a:tr h="1152106">
                <a:tc>
                  <a:txBody>
                    <a:bodyPr/>
                    <a:lstStyle/>
                    <a:p>
                      <a:pPr algn="ctr">
                        <a:spcAft>
                          <a:spcPts val="0"/>
                        </a:spcAft>
                      </a:pPr>
                      <a:r>
                        <a:rPr lang="zh-TW" sz="2400" b="1" kern="100" dirty="0">
                          <a:solidFill>
                            <a:schemeClr val="tx1">
                              <a:lumMod val="95000"/>
                              <a:lumOff val="5000"/>
                            </a:schemeClr>
                          </a:solidFill>
                          <a:effectLst/>
                          <a:latin typeface="標楷體" panose="03000509000000000000" pitchFamily="65" charset="-120"/>
                          <a:ea typeface="標楷體" panose="03000509000000000000" pitchFamily="65" charset="-120"/>
                        </a:rPr>
                        <a:t>受害人</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rgbClr val="FFC000"/>
                    </a:solidFill>
                  </a:tcPr>
                </a:tc>
                <a:tc>
                  <a:txBody>
                    <a:bodyPr/>
                    <a:lstStyle/>
                    <a:p>
                      <a:pPr algn="ctr">
                        <a:spcAft>
                          <a:spcPts val="0"/>
                        </a:spcAft>
                      </a:pPr>
                      <a:r>
                        <a:rPr lang="zh-TW" sz="2400" b="1" kern="100" dirty="0">
                          <a:solidFill>
                            <a:schemeClr val="tx1">
                              <a:lumMod val="95000"/>
                              <a:lumOff val="5000"/>
                            </a:schemeClr>
                          </a:solidFill>
                          <a:effectLst/>
                          <a:latin typeface="標楷體" panose="03000509000000000000" pitchFamily="65" charset="-120"/>
                          <a:ea typeface="標楷體" panose="03000509000000000000" pitchFamily="65" charset="-120"/>
                        </a:rPr>
                        <a:t>加害人</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rgbClr val="FFC000"/>
                    </a:solidFill>
                  </a:tcPr>
                </a:tc>
                <a:tc>
                  <a:txBody>
                    <a:bodyPr/>
                    <a:lstStyle/>
                    <a:p>
                      <a:pPr algn="ctr">
                        <a:spcAft>
                          <a:spcPts val="0"/>
                        </a:spcAft>
                      </a:pPr>
                      <a:r>
                        <a:rPr lang="zh-TW" sz="2400" b="1" kern="100" dirty="0">
                          <a:solidFill>
                            <a:schemeClr val="tx1">
                              <a:lumMod val="95000"/>
                              <a:lumOff val="5000"/>
                            </a:schemeClr>
                          </a:solidFill>
                          <a:effectLst/>
                          <a:latin typeface="標楷體" panose="03000509000000000000" pitchFamily="65" charset="-120"/>
                          <a:ea typeface="標楷體" panose="03000509000000000000" pitchFamily="65" charset="-120"/>
                        </a:rPr>
                        <a:t>適用法律</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rgbClr val="FFC000"/>
                    </a:solidFill>
                  </a:tcPr>
                </a:tc>
                <a:tc>
                  <a:txBody>
                    <a:bodyPr/>
                    <a:lstStyle/>
                    <a:p>
                      <a:pPr algn="ctr">
                        <a:spcAft>
                          <a:spcPts val="0"/>
                        </a:spcAft>
                      </a:pPr>
                      <a:r>
                        <a:rPr lang="zh-TW" sz="2400" b="1" kern="100" dirty="0">
                          <a:solidFill>
                            <a:schemeClr val="tx1">
                              <a:lumMod val="95000"/>
                              <a:lumOff val="5000"/>
                            </a:schemeClr>
                          </a:solidFill>
                          <a:effectLst/>
                          <a:latin typeface="標楷體" panose="03000509000000000000" pitchFamily="65" charset="-120"/>
                          <a:ea typeface="標楷體" panose="03000509000000000000" pitchFamily="65" charset="-120"/>
                        </a:rPr>
                        <a:t>申訴窗口</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rgbClr val="FFC000"/>
                    </a:solidFill>
                  </a:tcPr>
                </a:tc>
                <a:tc>
                  <a:txBody>
                    <a:bodyPr/>
                    <a:lstStyle/>
                    <a:p>
                      <a:pPr algn="ctr">
                        <a:spcAft>
                          <a:spcPts val="0"/>
                        </a:spcAft>
                      </a:pP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申訴</a:t>
                      </a: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電話</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955959">
                <a:tc rowSpan="2">
                  <a:txBody>
                    <a:bodyPr/>
                    <a:lstStyle/>
                    <a:p>
                      <a:pPr algn="ctr">
                        <a:spcAft>
                          <a:spcPts val="0"/>
                        </a:spcAft>
                      </a:pP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本</a:t>
                      </a: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局</a:t>
                      </a: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員工</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0" marR="0" marT="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chemeClr val="accent5">
                        <a:lumMod val="40000"/>
                        <a:lumOff val="60000"/>
                      </a:schemeClr>
                    </a:solidFill>
                  </a:tcPr>
                </a:tc>
                <a:tc>
                  <a:txBody>
                    <a:bodyPr/>
                    <a:lstStyle/>
                    <a:p>
                      <a:pPr algn="just">
                        <a:spcAft>
                          <a:spcPts val="0"/>
                        </a:spcAft>
                      </a:pP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本</a:t>
                      </a: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局</a:t>
                      </a: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員工</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性</a:t>
                      </a: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別</a:t>
                      </a: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工</a:t>
                      </a: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作平等</a:t>
                      </a: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法</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chemeClr val="accent5">
                        <a:lumMod val="40000"/>
                        <a:lumOff val="60000"/>
                      </a:schemeClr>
                    </a:solidFill>
                  </a:tcPr>
                </a:tc>
                <a:tc rowSpan="2">
                  <a:txBody>
                    <a:bodyPr/>
                    <a:lstStyle/>
                    <a:p>
                      <a:pPr algn="ctr">
                        <a:spcAft>
                          <a:spcPts val="0"/>
                        </a:spcAft>
                      </a:pP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本局</a:t>
                      </a:r>
                      <a:endParaRPr lang="en-US" alt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endParaRPr>
                    </a:p>
                    <a:p>
                      <a:pPr algn="ctr">
                        <a:spcAft>
                          <a:spcPts val="0"/>
                        </a:spcAft>
                      </a:pP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人事室</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91453" marR="91453" marT="45716" marB="45716"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chemeClr val="accent5">
                        <a:lumMod val="40000"/>
                        <a:lumOff val="60000"/>
                      </a:schemeClr>
                    </a:solidFill>
                  </a:tcPr>
                </a:tc>
                <a:tc rowSpan="2">
                  <a:txBody>
                    <a:bodyPr/>
                    <a:lstStyle/>
                    <a:p>
                      <a:pPr>
                        <a:spcAft>
                          <a:spcPts val="0"/>
                        </a:spcAft>
                      </a:pP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分機</a:t>
                      </a:r>
                      <a:r>
                        <a:rPr lang="en-US" alt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60804</a:t>
                      </a:r>
                      <a:endParaRPr lang="zh-TW" sz="2400" kern="100" baseline="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1819411">
                <a:tc vMerge="1">
                  <a:txBody>
                    <a:bodyPr/>
                    <a:lstStyle/>
                    <a:p>
                      <a:endParaRPr lang="zh-TW" altLang="en-US"/>
                    </a:p>
                  </a:txBody>
                  <a:tcPr/>
                </a:tc>
                <a:tc>
                  <a:txBody>
                    <a:bodyPr/>
                    <a:lstStyle/>
                    <a:p>
                      <a:pPr>
                        <a:spcAft>
                          <a:spcPts val="0"/>
                        </a:spcAft>
                      </a:pP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本局以</a:t>
                      </a: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外</a:t>
                      </a:r>
                      <a:r>
                        <a:rPr lang="zh-TW" sz="2400" b="1" kern="100" dirty="0">
                          <a:solidFill>
                            <a:schemeClr val="tx1">
                              <a:lumMod val="95000"/>
                              <a:lumOff val="5000"/>
                            </a:schemeClr>
                          </a:solidFill>
                          <a:effectLst/>
                          <a:latin typeface="標楷體" panose="03000509000000000000" pitchFamily="65" charset="-120"/>
                          <a:ea typeface="標楷體" panose="03000509000000000000" pitchFamily="65" charset="-120"/>
                        </a:rPr>
                        <a:t>人士</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性</a:t>
                      </a:r>
                      <a:r>
                        <a:rPr lang="zh-TW" altLang="en-US"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騷擾防治</a:t>
                      </a:r>
                      <a:r>
                        <a:rPr lang="zh-TW" sz="2400" b="1" kern="100" dirty="0" smtClean="0">
                          <a:solidFill>
                            <a:schemeClr val="tx1">
                              <a:lumMod val="95000"/>
                              <a:lumOff val="5000"/>
                            </a:schemeClr>
                          </a:solidFill>
                          <a:effectLst/>
                          <a:latin typeface="標楷體" panose="03000509000000000000" pitchFamily="65" charset="-120"/>
                          <a:ea typeface="標楷體" panose="03000509000000000000" pitchFamily="65" charset="-120"/>
                        </a:rPr>
                        <a:t>法</a:t>
                      </a:r>
                      <a:endParaRPr lang="zh-TW" sz="2400" kern="100" dirty="0">
                        <a:solidFill>
                          <a:schemeClr val="tx1">
                            <a:lumMod val="95000"/>
                            <a:lumOff val="5000"/>
                          </a:schemeClr>
                        </a:solidFill>
                        <a:effectLst/>
                        <a:latin typeface="標楷體" panose="03000509000000000000" pitchFamily="65" charset="-120"/>
                        <a:ea typeface="標楷體" panose="03000509000000000000" pitchFamily="65" charset="-120"/>
                      </a:endParaRPr>
                    </a:p>
                  </a:txBody>
                  <a:tcPr marL="68590" marR="68590" marT="7620" marB="0" anchor="ctr">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solidFill>
                      <a:schemeClr val="accent5">
                        <a:lumMod val="40000"/>
                        <a:lumOff val="60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2"/>
                  </a:ext>
                </a:extLst>
              </a:tr>
            </a:tbl>
          </a:graphicData>
        </a:graphic>
      </p:graphicFrame>
      <p:sp>
        <p:nvSpPr>
          <p:cNvPr id="2" name="投影片編號版面配置區 1"/>
          <p:cNvSpPr>
            <a:spLocks noGrp="1"/>
          </p:cNvSpPr>
          <p:nvPr>
            <p:ph type="sldNum" sz="quarter" idx="4294967295"/>
          </p:nvPr>
        </p:nvSpPr>
        <p:spPr>
          <a:xfrm>
            <a:off x="4714875" y="5757863"/>
            <a:ext cx="681038" cy="498475"/>
          </a:xfrm>
          <a:prstGeom prst="rect">
            <a:avLst/>
          </a:prstGeom>
        </p:spPr>
        <p:txBody>
          <a:bodyPr/>
          <a:lstStyle/>
          <a:p>
            <a:pPr>
              <a:defRPr/>
            </a:pPr>
            <a:fld id="{729214CC-85B5-4FA7-AD6C-B7343570B085}" type="slidenum">
              <a:rPr lang="en-US" altLang="zh-TW"/>
              <a:pPr>
                <a:defRPr/>
              </a:pPr>
              <a:t>27</a:t>
            </a:fld>
            <a:endParaRPr lang="en-US" altLang="zh-TW"/>
          </a:p>
        </p:txBody>
      </p:sp>
    </p:spTree>
    <p:extLst>
      <p:ext uri="{BB962C8B-B14F-4D97-AF65-F5344CB8AC3E}">
        <p14:creationId xmlns:p14="http://schemas.microsoft.com/office/powerpoint/2010/main" val="26967985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sz="quarter" idx="4294967295"/>
          </p:nvPr>
        </p:nvSpPr>
        <p:spPr>
          <a:xfrm>
            <a:off x="931863" y="1425844"/>
            <a:ext cx="7312025" cy="3921071"/>
          </a:xfrm>
          <a:prstGeom prst="rect">
            <a:avLst/>
          </a:prstGeom>
        </p:spPr>
        <p:txBody>
          <a:bodyPr/>
          <a:lstStyle/>
          <a:p>
            <a:pPr eaLnBrk="1" fontAlgn="auto" hangingPunct="1">
              <a:spcAft>
                <a:spcPts val="0"/>
              </a:spcAft>
              <a:buFont typeface="Wingdings" panose="05000000000000000000" pitchFamily="2" charset="2"/>
              <a:buChar char="l"/>
              <a:defRPr/>
            </a:pP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性別</a:t>
            </a:r>
            <a:r>
              <a:rPr lang="zh-TW" altLang="en-US" sz="2800" b="1" dirty="0">
                <a:solidFill>
                  <a:schemeClr val="tx1">
                    <a:lumMod val="95000"/>
                    <a:lumOff val="5000"/>
                  </a:schemeClr>
                </a:solidFill>
                <a:latin typeface="標楷體" panose="03000509000000000000" pitchFamily="65" charset="-120"/>
                <a:ea typeface="標楷體" panose="03000509000000000000" pitchFamily="65" charset="-120"/>
              </a:rPr>
              <a:t>工作平等事件（職場性騷擾） </a:t>
            </a:r>
          </a:p>
          <a:p>
            <a:pPr marL="0" indent="0" eaLnBrk="1" fontAlgn="auto" hangingPunct="1">
              <a:spcAft>
                <a:spcPts val="0"/>
              </a:spcAft>
              <a:buFont typeface="Arial" panose="020B0604020202020204" pitchFamily="34" charset="0"/>
              <a:buNone/>
              <a:defRPr/>
            </a:pPr>
            <a:r>
              <a:rPr lang="zh-TW" altLang="en-US" sz="2800" b="1" dirty="0" smtClean="0">
                <a:solidFill>
                  <a:schemeClr val="tx2"/>
                </a:solidFill>
                <a:latin typeface="標楷體" panose="03000509000000000000" pitchFamily="65" charset="-120"/>
                <a:ea typeface="標楷體" panose="03000509000000000000" pitchFamily="65" charset="-120"/>
              </a:rPr>
              <a:t>   </a:t>
            </a:r>
            <a:r>
              <a:rPr lang="en-US" altLang="zh-TW" sz="2800" b="1" dirty="0" smtClean="0">
                <a:solidFill>
                  <a:srgbClr val="0033CC"/>
                </a:solidFill>
                <a:latin typeface="標楷體" panose="03000509000000000000" pitchFamily="65" charset="-120"/>
                <a:ea typeface="標楷體" panose="03000509000000000000" pitchFamily="65" charset="-120"/>
              </a:rPr>
              <a:t>1</a:t>
            </a:r>
            <a:r>
              <a:rPr lang="zh-TW" altLang="en-US" sz="2800" b="1" dirty="0" smtClean="0">
                <a:solidFill>
                  <a:srgbClr val="0033CC"/>
                </a:solidFill>
                <a:latin typeface="標楷體" panose="03000509000000000000" pitchFamily="65" charset="-120"/>
                <a:ea typeface="標楷體" panose="03000509000000000000" pitchFamily="65" charset="-120"/>
              </a:rPr>
              <a:t>、</a:t>
            </a:r>
            <a:r>
              <a:rPr lang="zh-TW" altLang="en-US" sz="2800" b="1" dirty="0">
                <a:solidFill>
                  <a:srgbClr val="0033CC"/>
                </a:solidFill>
                <a:latin typeface="標楷體" panose="03000509000000000000" pitchFamily="65" charset="-120"/>
                <a:ea typeface="標楷體" panose="03000509000000000000" pitchFamily="65" charset="-120"/>
              </a:rPr>
              <a:t>受僱者於執行職務時。</a:t>
            </a:r>
          </a:p>
          <a:p>
            <a:pPr marL="0" indent="0">
              <a:buNone/>
              <a:defRPr/>
            </a:pPr>
            <a:r>
              <a:rPr lang="zh-TW" altLang="en-US" sz="2800" b="1" dirty="0" smtClean="0">
                <a:solidFill>
                  <a:srgbClr val="0033CC"/>
                </a:solidFill>
                <a:latin typeface="標楷體" panose="03000509000000000000" pitchFamily="65" charset="-120"/>
                <a:ea typeface="標楷體" panose="03000509000000000000" pitchFamily="65" charset="-120"/>
              </a:rPr>
              <a:t>   </a:t>
            </a:r>
            <a:r>
              <a:rPr lang="en-US" altLang="zh-TW" sz="2800" b="1" dirty="0" smtClean="0">
                <a:solidFill>
                  <a:srgbClr val="0033CC"/>
                </a:solidFill>
                <a:latin typeface="標楷體" panose="03000509000000000000" pitchFamily="65" charset="-120"/>
                <a:ea typeface="標楷體" panose="03000509000000000000" pitchFamily="65" charset="-120"/>
              </a:rPr>
              <a:t>2</a:t>
            </a:r>
            <a:r>
              <a:rPr lang="zh-TW" altLang="en-US" sz="2800" b="1" dirty="0" smtClean="0">
                <a:solidFill>
                  <a:srgbClr val="0033CC"/>
                </a:solidFill>
                <a:latin typeface="標楷體" panose="03000509000000000000" pitchFamily="65" charset="-120"/>
                <a:ea typeface="標楷體" panose="03000509000000000000" pitchFamily="65" charset="-120"/>
              </a:rPr>
              <a:t>、</a:t>
            </a:r>
            <a:r>
              <a:rPr lang="zh-TW" altLang="en-US" sz="2800" b="1" dirty="0">
                <a:solidFill>
                  <a:srgbClr val="0033CC"/>
                </a:solidFill>
                <a:latin typeface="標楷體" panose="03000509000000000000" pitchFamily="65" charset="-120"/>
                <a:ea typeface="標楷體" panose="03000509000000000000" pitchFamily="65" charset="-120"/>
              </a:rPr>
              <a:t>雇主對受僱者或</a:t>
            </a:r>
            <a:r>
              <a:rPr lang="zh-TW" altLang="en-US" sz="2800" b="1" dirty="0" smtClean="0">
                <a:solidFill>
                  <a:srgbClr val="0033CC"/>
                </a:solidFill>
                <a:latin typeface="標楷體" panose="03000509000000000000" pitchFamily="65" charset="-120"/>
                <a:ea typeface="標楷體" panose="03000509000000000000" pitchFamily="65" charset="-120"/>
              </a:rPr>
              <a:t>求職者</a:t>
            </a:r>
            <a:r>
              <a:rPr lang="zh-TW" altLang="en-US" b="1" dirty="0" smtClean="0">
                <a:solidFill>
                  <a:srgbClr val="0033CC"/>
                </a:solidFill>
                <a:latin typeface="標楷體" panose="03000509000000000000" pitchFamily="65" charset="-120"/>
                <a:ea typeface="標楷體" panose="03000509000000000000" pitchFamily="65" charset="-120"/>
              </a:rPr>
              <a:t>。</a:t>
            </a:r>
            <a:endParaRPr lang="en-US" altLang="zh-TW" b="1" dirty="0" smtClean="0">
              <a:solidFill>
                <a:srgbClr val="0033CC"/>
              </a:solidFill>
              <a:latin typeface="標楷體" panose="03000509000000000000" pitchFamily="65" charset="-120"/>
              <a:ea typeface="標楷體" panose="03000509000000000000" pitchFamily="65" charset="-120"/>
            </a:endParaRPr>
          </a:p>
          <a:p>
            <a:pPr marL="0" indent="0">
              <a:buNone/>
              <a:defRPr/>
            </a:pPr>
            <a:endParaRPr lang="zh-TW" altLang="en-US" sz="2800" b="1" dirty="0">
              <a:solidFill>
                <a:srgbClr val="0033CC"/>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性騷擾（一般性騷擾）</a:t>
            </a:r>
            <a:endPar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endParaRPr>
          </a:p>
          <a:p>
            <a:pPr marL="0" indent="0" eaLnBrk="1" fontAlgn="auto" hangingPunct="1">
              <a:spcAft>
                <a:spcPts val="0"/>
              </a:spcAft>
              <a:buFont typeface="Arial" panose="020B0604020202020204" pitchFamily="34" charset="0"/>
              <a:buNone/>
              <a:defRPr/>
            </a:pPr>
            <a:r>
              <a:rPr lang="zh-TW" altLang="en-US" sz="2800" b="1" dirty="0" smtClean="0">
                <a:solidFill>
                  <a:schemeClr val="accent5">
                    <a:lumMod val="75000"/>
                  </a:schemeClr>
                </a:solidFill>
                <a:latin typeface="標楷體" panose="03000509000000000000" pitchFamily="65" charset="-120"/>
                <a:ea typeface="標楷體" panose="03000509000000000000" pitchFamily="65" charset="-120"/>
              </a:rPr>
              <a:t>   </a:t>
            </a:r>
            <a:r>
              <a:rPr lang="zh-TW" altLang="en-US" sz="2800" b="1" dirty="0" smtClean="0">
                <a:solidFill>
                  <a:srgbClr val="0033CC"/>
                </a:solidFill>
                <a:latin typeface="標楷體" panose="03000509000000000000" pitchFamily="65" charset="-120"/>
                <a:ea typeface="標楷體" panose="03000509000000000000" pitchFamily="65" charset="-120"/>
              </a:rPr>
              <a:t>除性別工作</a:t>
            </a:r>
            <a:r>
              <a:rPr lang="zh-TW" altLang="en-US" sz="2800" b="1" dirty="0">
                <a:solidFill>
                  <a:srgbClr val="0033CC"/>
                </a:solidFill>
                <a:latin typeface="標楷體" panose="03000509000000000000" pitchFamily="65" charset="-120"/>
                <a:ea typeface="標楷體" panose="03000509000000000000" pitchFamily="65" charset="-120"/>
              </a:rPr>
              <a:t>平等法規定者外均適用</a:t>
            </a:r>
          </a:p>
        </p:txBody>
      </p:sp>
      <p:sp>
        <p:nvSpPr>
          <p:cNvPr id="2" name="投影片編號版面配置區 1"/>
          <p:cNvSpPr>
            <a:spLocks noGrp="1"/>
          </p:cNvSpPr>
          <p:nvPr>
            <p:ph type="sldNum" sz="quarter" idx="4294967295"/>
          </p:nvPr>
        </p:nvSpPr>
        <p:spPr>
          <a:xfrm>
            <a:off x="4714875" y="5757863"/>
            <a:ext cx="681038" cy="498475"/>
          </a:xfrm>
          <a:prstGeom prst="rect">
            <a:avLst/>
          </a:prstGeom>
        </p:spPr>
        <p:txBody>
          <a:bodyPr/>
          <a:lstStyle/>
          <a:p>
            <a:pPr>
              <a:defRPr/>
            </a:pPr>
            <a:fld id="{AB55DEE5-9A19-47B6-95BC-BAFDA67CE464}" type="slidenum">
              <a:rPr lang="en-US" altLang="zh-TW"/>
              <a:pPr>
                <a:defRPr/>
              </a:pPr>
              <a:t>28</a:t>
            </a:fld>
            <a:endParaRPr lang="en-US" altLang="zh-TW"/>
          </a:p>
        </p:txBody>
      </p:sp>
      <p:sp>
        <p:nvSpPr>
          <p:cNvPr id="5" name="標題 1"/>
          <p:cNvSpPr txBox="1">
            <a:spLocks/>
          </p:cNvSpPr>
          <p:nvPr/>
        </p:nvSpPr>
        <p:spPr>
          <a:xfrm>
            <a:off x="558397" y="325464"/>
            <a:ext cx="6648315" cy="782665"/>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4400" b="1" kern="1200">
                <a:solidFill>
                  <a:schemeClr val="tx1"/>
                </a:solidFill>
                <a:latin typeface="微軟正黑體" panose="020B0604030504040204" pitchFamily="34" charset="-120"/>
                <a:ea typeface="微軟正黑體" panose="020B0604030504040204" pitchFamily="34" charset="-120"/>
                <a:cs typeface="+mj-cs"/>
              </a:defRPr>
            </a:lvl1pPr>
          </a:lstStyle>
          <a:p>
            <a:pPr>
              <a:defRPr/>
            </a:pPr>
            <a:r>
              <a:rPr lang="zh-TW" altLang="en-US" sz="6000" dirty="0" smtClean="0">
                <a:solidFill>
                  <a:srgbClr val="FF33CC"/>
                </a:solidFill>
                <a:latin typeface="標楷體" panose="03000509000000000000" pitchFamily="65" charset="-120"/>
                <a:ea typeface="標楷體" panose="03000509000000000000" pitchFamily="65" charset="-120"/>
              </a:rPr>
              <a:t>適用對象</a:t>
            </a:r>
            <a:endParaRPr lang="zh-TW" altLang="en-US" sz="6000" dirty="0">
              <a:solidFill>
                <a:srgbClr val="FF33CC"/>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3444747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checkerboard(across)">
                                      <p:cBhvr>
                                        <p:cTn id="7" dur="500"/>
                                        <p:tgtEl>
                                          <p:spTgt spid="2560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5603">
                                            <p:txEl>
                                              <p:pRg st="1" end="1"/>
                                            </p:txEl>
                                          </p:spTgt>
                                        </p:tgtEl>
                                        <p:attrNameLst>
                                          <p:attrName>style.visibility</p:attrName>
                                        </p:attrNameLst>
                                      </p:cBhvr>
                                      <p:to>
                                        <p:strVal val="visible"/>
                                      </p:to>
                                    </p:set>
                                    <p:animEffect transition="in" filter="checkerboard(across)">
                                      <p:cBhvr>
                                        <p:cTn id="10" dur="500"/>
                                        <p:tgtEl>
                                          <p:spTgt spid="2560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animEffect transition="in" filter="checkerboard(across)">
                                      <p:cBhvr>
                                        <p:cTn id="13" dur="500"/>
                                        <p:tgtEl>
                                          <p:spTgt spid="25603">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5603">
                                            <p:txEl>
                                              <p:pRg st="4" end="4"/>
                                            </p:txEl>
                                          </p:spTgt>
                                        </p:tgtEl>
                                        <p:attrNameLst>
                                          <p:attrName>style.visibility</p:attrName>
                                        </p:attrNameLst>
                                      </p:cBhvr>
                                      <p:to>
                                        <p:strVal val="visible"/>
                                      </p:to>
                                    </p:set>
                                    <p:animEffect transition="in" filter="checkerboard(across)">
                                      <p:cBhvr>
                                        <p:cTn id="16" dur="500"/>
                                        <p:tgtEl>
                                          <p:spTgt spid="25603">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25603">
                                            <p:txEl>
                                              <p:pRg st="5" end="5"/>
                                            </p:txEl>
                                          </p:spTgt>
                                        </p:tgtEl>
                                        <p:attrNameLst>
                                          <p:attrName>style.visibility</p:attrName>
                                        </p:attrNameLst>
                                      </p:cBhvr>
                                      <p:to>
                                        <p:strVal val="visible"/>
                                      </p:to>
                                    </p:set>
                                    <p:animEffect transition="in" filter="checkerboard(across)">
                                      <p:cBhvr>
                                        <p:cTn id="19" dur="500"/>
                                        <p:tgtEl>
                                          <p:spTgt spid="256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sz="quarter" idx="4294967295"/>
          </p:nvPr>
        </p:nvSpPr>
        <p:spPr>
          <a:xfrm>
            <a:off x="883403" y="1606569"/>
            <a:ext cx="7857641" cy="3773838"/>
          </a:xfrm>
          <a:prstGeom prst="rect">
            <a:avLst/>
          </a:prstGeom>
        </p:spPr>
        <p:txBody>
          <a:bodyPr/>
          <a:lstStyle/>
          <a:p>
            <a:pPr eaLnBrk="1" fontAlgn="auto" hangingPunct="1">
              <a:spcAft>
                <a:spcPts val="0"/>
              </a:spcAft>
              <a:buFont typeface="Wingdings" panose="05000000000000000000" pitchFamily="2" charset="2"/>
              <a:buChar char="l"/>
              <a:defRPr/>
            </a:pPr>
            <a:r>
              <a:rPr lang="zh-TW" altLang="en-US" b="1" dirty="0" smtClean="0">
                <a:solidFill>
                  <a:schemeClr val="tx2">
                    <a:lumMod val="50000"/>
                  </a:schemeClr>
                </a:solidFill>
                <a:latin typeface="標楷體" panose="03000509000000000000" pitchFamily="65" charset="-120"/>
                <a:ea typeface="標楷體" panose="03000509000000000000" pitchFamily="65" charset="-120"/>
              </a:rPr>
              <a:t>性別</a:t>
            </a:r>
            <a:r>
              <a:rPr lang="zh-TW" altLang="en-US" b="1" dirty="0">
                <a:solidFill>
                  <a:schemeClr val="tx2">
                    <a:lumMod val="50000"/>
                  </a:schemeClr>
                </a:solidFill>
                <a:latin typeface="標楷體" panose="03000509000000000000" pitchFamily="65" charset="-120"/>
                <a:ea typeface="標楷體" panose="03000509000000000000" pitchFamily="65" charset="-120"/>
              </a:rPr>
              <a:t>工作</a:t>
            </a:r>
            <a:r>
              <a:rPr lang="zh-TW" altLang="en-US" b="1" dirty="0" smtClean="0">
                <a:solidFill>
                  <a:schemeClr val="tx2">
                    <a:lumMod val="50000"/>
                  </a:schemeClr>
                </a:solidFill>
                <a:latin typeface="標楷體" panose="03000509000000000000" pitchFamily="65" charset="-120"/>
                <a:ea typeface="標楷體" panose="03000509000000000000" pitchFamily="65" charset="-120"/>
              </a:rPr>
              <a:t>平等事件：</a:t>
            </a:r>
            <a:r>
              <a:rPr lang="zh-TW" altLang="en-US" b="1" dirty="0" smtClean="0">
                <a:solidFill>
                  <a:srgbClr val="0033CC"/>
                </a:solidFill>
                <a:latin typeface="標楷體" panose="03000509000000000000" pitchFamily="65" charset="-120"/>
                <a:ea typeface="標楷體" panose="03000509000000000000" pitchFamily="65" charset="-120"/>
              </a:rPr>
              <a:t>向僱主申訴</a:t>
            </a:r>
            <a:r>
              <a:rPr lang="en-US" altLang="en-US" b="1" dirty="0" smtClean="0">
                <a:solidFill>
                  <a:srgbClr val="0033CC"/>
                </a:solidFill>
                <a:latin typeface="標楷體" panose="03000509000000000000" pitchFamily="65" charset="-120"/>
                <a:ea typeface="標楷體" panose="03000509000000000000" pitchFamily="65" charset="-120"/>
              </a:rPr>
              <a:t>。</a:t>
            </a:r>
            <a:endParaRPr lang="zh-TW" altLang="en-US" b="1" dirty="0" smtClean="0">
              <a:solidFill>
                <a:srgbClr val="0033CC"/>
              </a:solidFill>
              <a:latin typeface="標楷體" panose="03000509000000000000" pitchFamily="65" charset="-120"/>
              <a:ea typeface="標楷體" panose="03000509000000000000" pitchFamily="65" charset="-120"/>
            </a:endParaRPr>
          </a:p>
          <a:p>
            <a:pPr marL="0" indent="0" eaLnBrk="1" fontAlgn="auto" hangingPunct="1">
              <a:spcAft>
                <a:spcPts val="0"/>
              </a:spcAft>
              <a:buNone/>
              <a:defRPr/>
            </a:pPr>
            <a:endParaRPr lang="en-US" altLang="zh-TW" b="1" dirty="0" smtClean="0">
              <a:solidFill>
                <a:schemeClr val="tx2">
                  <a:lumMod val="50000"/>
                </a:schemeClr>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zh-TW" altLang="en-US" b="1" dirty="0" smtClean="0">
                <a:solidFill>
                  <a:schemeClr val="tx2">
                    <a:lumMod val="50000"/>
                  </a:schemeClr>
                </a:solidFill>
                <a:latin typeface="標楷體" panose="03000509000000000000" pitchFamily="65" charset="-120"/>
                <a:ea typeface="標楷體" panose="03000509000000000000" pitchFamily="65" charset="-120"/>
              </a:rPr>
              <a:t>性騷擾事件：</a:t>
            </a:r>
            <a:endParaRPr lang="en-US" altLang="zh-TW" b="1" dirty="0" smtClean="0">
              <a:solidFill>
                <a:schemeClr val="tx2">
                  <a:lumMod val="50000"/>
                </a:schemeClr>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en-US" altLang="zh-TW" b="1" dirty="0" smtClean="0">
                <a:solidFill>
                  <a:srgbClr val="0033CC"/>
                </a:solidFill>
                <a:latin typeface="標楷體" panose="03000509000000000000" pitchFamily="65" charset="-120"/>
                <a:ea typeface="標楷體" panose="03000509000000000000" pitchFamily="65" charset="-120"/>
              </a:rPr>
              <a:t>1</a:t>
            </a:r>
            <a:r>
              <a:rPr lang="en-US" altLang="zh-TW" b="1" dirty="0">
                <a:solidFill>
                  <a:srgbClr val="0033CC"/>
                </a:solidFill>
                <a:latin typeface="標楷體" panose="03000509000000000000" pitchFamily="65" charset="-120"/>
                <a:ea typeface="標楷體" panose="03000509000000000000" pitchFamily="65" charset="-120"/>
              </a:rPr>
              <a:t>.</a:t>
            </a:r>
            <a:r>
              <a:rPr lang="zh-TW" altLang="en-US" b="1" dirty="0">
                <a:solidFill>
                  <a:srgbClr val="0033CC"/>
                </a:solidFill>
                <a:latin typeface="標楷體" panose="03000509000000000000" pitchFamily="65" charset="-120"/>
                <a:ea typeface="標楷體" panose="03000509000000000000" pitchFamily="65" charset="-120"/>
              </a:rPr>
              <a:t>知道加害人服務單位</a:t>
            </a:r>
            <a:r>
              <a:rPr lang="zh-TW" altLang="en-US" b="1" dirty="0" smtClean="0">
                <a:solidFill>
                  <a:srgbClr val="0033CC"/>
                </a:solidFill>
                <a:latin typeface="標楷體" panose="03000509000000000000" pitchFamily="65" charset="-120"/>
                <a:ea typeface="標楷體" panose="03000509000000000000" pitchFamily="65" charset="-120"/>
              </a:rPr>
              <a:t>，向</a:t>
            </a:r>
            <a:r>
              <a:rPr lang="zh-TW" altLang="en-US" b="1" dirty="0">
                <a:solidFill>
                  <a:srgbClr val="0033CC"/>
                </a:solidFill>
                <a:latin typeface="標楷體" panose="03000509000000000000" pitchFamily="65" charset="-120"/>
                <a:ea typeface="標楷體" panose="03000509000000000000" pitchFamily="65" charset="-120"/>
              </a:rPr>
              <a:t>加害人服務單位</a:t>
            </a:r>
            <a:r>
              <a:rPr lang="zh-TW" altLang="en-US" b="1" dirty="0" smtClean="0">
                <a:solidFill>
                  <a:srgbClr val="0033CC"/>
                </a:solidFill>
                <a:latin typeface="標楷體" panose="03000509000000000000" pitchFamily="65" charset="-120"/>
                <a:ea typeface="標楷體" panose="03000509000000000000" pitchFamily="65" charset="-120"/>
              </a:rPr>
              <a:t>申訴。</a:t>
            </a:r>
            <a:endParaRPr lang="en-US" altLang="zh-TW" b="1" dirty="0" smtClean="0">
              <a:solidFill>
                <a:srgbClr val="0033CC"/>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en-US" altLang="zh-TW" b="1" dirty="0" smtClean="0">
                <a:solidFill>
                  <a:srgbClr val="0033CC"/>
                </a:solidFill>
                <a:latin typeface="標楷體" panose="03000509000000000000" pitchFamily="65" charset="-120"/>
                <a:ea typeface="標楷體" panose="03000509000000000000" pitchFamily="65" charset="-120"/>
              </a:rPr>
              <a:t>2</a:t>
            </a:r>
            <a:r>
              <a:rPr lang="en-US" altLang="zh-TW" b="1" dirty="0">
                <a:solidFill>
                  <a:srgbClr val="0033CC"/>
                </a:solidFill>
                <a:latin typeface="標楷體" panose="03000509000000000000" pitchFamily="65" charset="-120"/>
                <a:ea typeface="標楷體" panose="03000509000000000000" pitchFamily="65" charset="-120"/>
              </a:rPr>
              <a:t>.</a:t>
            </a:r>
            <a:r>
              <a:rPr lang="zh-TW" altLang="en-US" b="1" dirty="0">
                <a:solidFill>
                  <a:srgbClr val="0033CC"/>
                </a:solidFill>
                <a:latin typeface="標楷體" panose="03000509000000000000" pitchFamily="65" charset="-120"/>
                <a:ea typeface="標楷體" panose="03000509000000000000" pitchFamily="65" charset="-120"/>
              </a:rPr>
              <a:t>加害人不明或不知道加害人服務單位</a:t>
            </a:r>
            <a:r>
              <a:rPr lang="zh-TW" altLang="en-US" b="1" dirty="0" smtClean="0">
                <a:solidFill>
                  <a:srgbClr val="0033CC"/>
                </a:solidFill>
                <a:latin typeface="標楷體" panose="03000509000000000000" pitchFamily="65" charset="-120"/>
                <a:ea typeface="標楷體" panose="03000509000000000000" pitchFamily="65" charset="-120"/>
              </a:rPr>
              <a:t>，向縣市警察機關申訴。   </a:t>
            </a:r>
            <a:r>
              <a:rPr lang="en-US" altLang="zh-TW" b="1" dirty="0" smtClean="0">
                <a:solidFill>
                  <a:srgbClr val="0033CC"/>
                </a:solidFill>
                <a:latin typeface="標楷體" panose="03000509000000000000" pitchFamily="65" charset="-120"/>
                <a:ea typeface="標楷體" panose="03000509000000000000" pitchFamily="65" charset="-120"/>
              </a:rPr>
              <a:t> </a:t>
            </a:r>
            <a:endParaRPr lang="en-US" altLang="zh-TW" b="1" dirty="0">
              <a:solidFill>
                <a:srgbClr val="0033CC"/>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4294967295"/>
          </p:nvPr>
        </p:nvSpPr>
        <p:spPr>
          <a:xfrm>
            <a:off x="4714875" y="5757863"/>
            <a:ext cx="681038" cy="498475"/>
          </a:xfrm>
          <a:prstGeom prst="rect">
            <a:avLst/>
          </a:prstGeom>
        </p:spPr>
        <p:txBody>
          <a:bodyPr/>
          <a:lstStyle/>
          <a:p>
            <a:pPr>
              <a:defRPr/>
            </a:pPr>
            <a:fld id="{69C55D3B-60B5-4A2A-AB32-D29D1304F804}" type="slidenum">
              <a:rPr lang="en-US" altLang="zh-TW"/>
              <a:pPr>
                <a:defRPr/>
              </a:pPr>
              <a:t>29</a:t>
            </a:fld>
            <a:endParaRPr lang="en-US" altLang="zh-TW"/>
          </a:p>
        </p:txBody>
      </p:sp>
      <p:sp>
        <p:nvSpPr>
          <p:cNvPr id="5" name="標題 1"/>
          <p:cNvSpPr txBox="1">
            <a:spLocks/>
          </p:cNvSpPr>
          <p:nvPr/>
        </p:nvSpPr>
        <p:spPr>
          <a:xfrm>
            <a:off x="589394" y="351227"/>
            <a:ext cx="6648315" cy="877887"/>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4400" b="1" kern="1200">
                <a:solidFill>
                  <a:schemeClr val="tx1"/>
                </a:solidFill>
                <a:latin typeface="微軟正黑體" panose="020B0604030504040204" pitchFamily="34" charset="-120"/>
                <a:ea typeface="微軟正黑體" panose="020B0604030504040204" pitchFamily="34" charset="-120"/>
                <a:cs typeface="+mj-cs"/>
              </a:defRPr>
            </a:lvl1pPr>
          </a:lstStyle>
          <a:p>
            <a:pPr>
              <a:defRPr/>
            </a:pPr>
            <a:r>
              <a:rPr lang="zh-TW" altLang="en-US" sz="6000" dirty="0" smtClean="0">
                <a:solidFill>
                  <a:srgbClr val="FF33CC"/>
                </a:solidFill>
                <a:latin typeface="標楷體" panose="03000509000000000000" pitchFamily="65" charset="-120"/>
                <a:ea typeface="標楷體" panose="03000509000000000000" pitchFamily="65" charset="-120"/>
              </a:rPr>
              <a:t>申訴單位</a:t>
            </a:r>
            <a:endParaRPr lang="zh-TW" altLang="en-US" sz="6000" dirty="0">
              <a:solidFill>
                <a:srgbClr val="FF33CC"/>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34525835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7" dur="500"/>
                                        <p:tgtEl>
                                          <p:spTgt spid="26627">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6627">
                                            <p:txEl>
                                              <p:pRg st="2" end="2"/>
                                            </p:txEl>
                                          </p:spTgt>
                                        </p:tgtEl>
                                        <p:attrNameLst>
                                          <p:attrName>style.visibility</p:attrName>
                                        </p:attrNameLst>
                                      </p:cBhvr>
                                      <p:to>
                                        <p:strVal val="visible"/>
                                      </p:to>
                                    </p:set>
                                    <p:animEffect transition="in" filter="blinds(horizontal)">
                                      <p:cBhvr>
                                        <p:cTn id="10" dur="500"/>
                                        <p:tgtEl>
                                          <p:spTgt spid="26627">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6627">
                                            <p:txEl>
                                              <p:pRg st="3" end="3"/>
                                            </p:txEl>
                                          </p:spTgt>
                                        </p:tgtEl>
                                        <p:attrNameLst>
                                          <p:attrName>style.visibility</p:attrName>
                                        </p:attrNameLst>
                                      </p:cBhvr>
                                      <p:to>
                                        <p:strVal val="visible"/>
                                      </p:to>
                                    </p:set>
                                    <p:animEffect transition="in" filter="blinds(horizontal)">
                                      <p:cBhvr>
                                        <p:cTn id="13" dur="500"/>
                                        <p:tgtEl>
                                          <p:spTgt spid="26627">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6627">
                                            <p:txEl>
                                              <p:pRg st="4" end="4"/>
                                            </p:txEl>
                                          </p:spTgt>
                                        </p:tgtEl>
                                        <p:attrNameLst>
                                          <p:attrName>style.visibility</p:attrName>
                                        </p:attrNameLst>
                                      </p:cBhvr>
                                      <p:to>
                                        <p:strVal val="visible"/>
                                      </p:to>
                                    </p:set>
                                    <p:animEffect transition="in" filter="blinds(horizontal)">
                                      <p:cBhvr>
                                        <p:cTn id="16" dur="500"/>
                                        <p:tgtEl>
                                          <p:spTgt spid="266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標題 1"/>
          <p:cNvSpPr>
            <a:spLocks noGrp="1"/>
          </p:cNvSpPr>
          <p:nvPr>
            <p:ph type="title"/>
          </p:nvPr>
        </p:nvSpPr>
        <p:spPr/>
        <p:txBody>
          <a:bodyPr/>
          <a:lstStyle/>
          <a:p>
            <a:pPr eaLnBrk="1" hangingPunct="1"/>
            <a:r>
              <a:rPr lang="zh-TW" altLang="en-US" sz="3200" b="1" smtClean="0">
                <a:solidFill>
                  <a:srgbClr val="7030A0"/>
                </a:solidFill>
                <a:latin typeface="Times New Roman" pitchFamily="18" charset="0"/>
                <a:ea typeface="標楷體" pitchFamily="65" charset="-120"/>
                <a:cs typeface="Times New Roman" pitchFamily="18" charset="0"/>
              </a:rPr>
              <a:t>消除對婦女一切形式歧視公約施行法</a:t>
            </a:r>
            <a:r>
              <a:rPr lang="en-US" altLang="zh-TW" sz="3200" b="1" smtClean="0">
                <a:solidFill>
                  <a:srgbClr val="7030A0"/>
                </a:solidFill>
                <a:latin typeface="Times New Roman" pitchFamily="18" charset="0"/>
                <a:ea typeface="標楷體" pitchFamily="65" charset="-120"/>
                <a:cs typeface="Times New Roman" pitchFamily="18" charset="0"/>
              </a:rPr>
              <a:t/>
            </a:r>
            <a:br>
              <a:rPr lang="en-US" altLang="zh-TW" sz="3200" b="1" smtClean="0">
                <a:solidFill>
                  <a:srgbClr val="7030A0"/>
                </a:solidFill>
                <a:latin typeface="Times New Roman" pitchFamily="18" charset="0"/>
                <a:ea typeface="標楷體" pitchFamily="65" charset="-120"/>
                <a:cs typeface="Times New Roman" pitchFamily="18" charset="0"/>
              </a:rPr>
            </a:br>
            <a:r>
              <a:rPr lang="zh-TW" altLang="en-US" sz="3200" b="1" smtClean="0">
                <a:solidFill>
                  <a:srgbClr val="7030A0"/>
                </a:solidFill>
                <a:latin typeface="Times New Roman" pitchFamily="18" charset="0"/>
                <a:ea typeface="標楷體" pitchFamily="65" charset="-120"/>
                <a:cs typeface="Times New Roman" pitchFamily="18" charset="0"/>
              </a:rPr>
              <a:t>立法目的</a:t>
            </a:r>
            <a:endParaRPr lang="zh-TW" altLang="en-US" sz="3000" dirty="0" smtClean="0">
              <a:cs typeface="Times New Roman" pitchFamily="18" charset="0"/>
            </a:endParaRPr>
          </a:p>
        </p:txBody>
      </p:sp>
      <p:graphicFrame>
        <p:nvGraphicFramePr>
          <p:cNvPr id="5" name="內容版面配置區 4"/>
          <p:cNvGraphicFramePr>
            <a:graphicFrameLocks noGrp="1"/>
          </p:cNvGraphicFramePr>
          <p:nvPr>
            <p:ph sz="half" idx="1"/>
          </p:nvPr>
        </p:nvGraphicFramePr>
        <p:xfrm>
          <a:off x="323528" y="1916832"/>
          <a:ext cx="8590855" cy="3604879"/>
        </p:xfrm>
        <a:graphic>
          <a:graphicData uri="http://schemas.openxmlformats.org/drawingml/2006/table">
            <a:tbl>
              <a:tblPr firstRow="1" bandRow="1">
                <a:tableStyleId>{5C22544A-7EE6-4342-B048-85BDC9FD1C3A}</a:tableStyleId>
              </a:tblPr>
              <a:tblGrid>
                <a:gridCol w="2193383">
                  <a:extLst>
                    <a:ext uri="{9D8B030D-6E8A-4147-A177-3AD203B41FA5}">
                      <a16:colId xmlns:a16="http://schemas.microsoft.com/office/drawing/2014/main" val="20000"/>
                    </a:ext>
                  </a:extLst>
                </a:gridCol>
                <a:gridCol w="797328">
                  <a:extLst>
                    <a:ext uri="{9D8B030D-6E8A-4147-A177-3AD203B41FA5}">
                      <a16:colId xmlns:a16="http://schemas.microsoft.com/office/drawing/2014/main" val="20001"/>
                    </a:ext>
                  </a:extLst>
                </a:gridCol>
                <a:gridCol w="1304718">
                  <a:extLst>
                    <a:ext uri="{9D8B030D-6E8A-4147-A177-3AD203B41FA5}">
                      <a16:colId xmlns:a16="http://schemas.microsoft.com/office/drawing/2014/main" val="20002"/>
                    </a:ext>
                  </a:extLst>
                </a:gridCol>
                <a:gridCol w="1232233">
                  <a:extLst>
                    <a:ext uri="{9D8B030D-6E8A-4147-A177-3AD203B41FA5}">
                      <a16:colId xmlns:a16="http://schemas.microsoft.com/office/drawing/2014/main" val="20003"/>
                    </a:ext>
                  </a:extLst>
                </a:gridCol>
                <a:gridCol w="3063193">
                  <a:extLst>
                    <a:ext uri="{9D8B030D-6E8A-4147-A177-3AD203B41FA5}">
                      <a16:colId xmlns:a16="http://schemas.microsoft.com/office/drawing/2014/main" val="20004"/>
                    </a:ext>
                  </a:extLst>
                </a:gridCol>
              </a:tblGrid>
              <a:tr h="407002">
                <a:tc>
                  <a:txBody>
                    <a:bodyPr/>
                    <a:lstStyle/>
                    <a:p>
                      <a:pPr algn="ctr"/>
                      <a:r>
                        <a:rPr lang="zh-TW" altLang="en-US" sz="2100" b="1" dirty="0" smtClean="0">
                          <a:latin typeface="標楷體" pitchFamily="65" charset="-120"/>
                          <a:ea typeface="標楷體" pitchFamily="65" charset="-120"/>
                        </a:rPr>
                        <a:t>立法目的</a:t>
                      </a:r>
                      <a:endParaRPr lang="zh-TW" altLang="en-US" sz="2100" b="1" dirty="0">
                        <a:latin typeface="標楷體" pitchFamily="65" charset="-120"/>
                        <a:ea typeface="標楷體" pitchFamily="65" charset="-120"/>
                      </a:endParaRPr>
                    </a:p>
                  </a:txBody>
                  <a:tcPr marL="43935" marR="43935"/>
                </a:tc>
                <a:tc>
                  <a:txBody>
                    <a:bodyPr/>
                    <a:lstStyle/>
                    <a:p>
                      <a:pPr algn="ctr"/>
                      <a:r>
                        <a:rPr lang="zh-TW" altLang="en-US" sz="2100" b="1" dirty="0" smtClean="0">
                          <a:latin typeface="標楷體" pitchFamily="65" charset="-120"/>
                          <a:ea typeface="標楷體" pitchFamily="65" charset="-120"/>
                        </a:rPr>
                        <a:t>範圍</a:t>
                      </a:r>
                      <a:endParaRPr lang="zh-TW" altLang="en-US" sz="2100" b="1" dirty="0">
                        <a:latin typeface="標楷體" pitchFamily="65" charset="-120"/>
                        <a:ea typeface="標楷體" pitchFamily="65" charset="-120"/>
                      </a:endParaRPr>
                    </a:p>
                  </a:txBody>
                  <a:tcPr marL="43935" marR="43935"/>
                </a:tc>
                <a:tc>
                  <a:txBody>
                    <a:bodyPr/>
                    <a:lstStyle/>
                    <a:p>
                      <a:pPr algn="ctr"/>
                      <a:r>
                        <a:rPr lang="zh-TW" altLang="en-US" sz="2100" b="1" dirty="0" smtClean="0">
                          <a:latin typeface="標楷體" pitchFamily="65" charset="-120"/>
                          <a:ea typeface="標楷體" pitchFamily="65" charset="-120"/>
                        </a:rPr>
                        <a:t>條文</a:t>
                      </a:r>
                      <a:endParaRPr lang="zh-TW" altLang="en-US" sz="2100" b="1" dirty="0">
                        <a:latin typeface="標楷體" pitchFamily="65" charset="-120"/>
                        <a:ea typeface="標楷體" pitchFamily="65" charset="-120"/>
                      </a:endParaRPr>
                    </a:p>
                  </a:txBody>
                  <a:tcPr marL="43935" marR="43935"/>
                </a:tc>
                <a:tc>
                  <a:txBody>
                    <a:bodyPr/>
                    <a:lstStyle/>
                    <a:p>
                      <a:pPr algn="ctr"/>
                      <a:r>
                        <a:rPr lang="zh-TW" altLang="en-US" sz="2100" b="1" dirty="0" smtClean="0">
                          <a:latin typeface="標楷體" pitchFamily="65" charset="-120"/>
                          <a:ea typeface="標楷體" pitchFamily="65" charset="-120"/>
                        </a:rPr>
                        <a:t>正向性</a:t>
                      </a:r>
                      <a:endParaRPr lang="zh-TW" altLang="en-US" sz="2100" b="1" dirty="0">
                        <a:latin typeface="標楷體" pitchFamily="65" charset="-120"/>
                        <a:ea typeface="標楷體" pitchFamily="65" charset="-120"/>
                      </a:endParaRPr>
                    </a:p>
                  </a:txBody>
                  <a:tcPr marL="43935" marR="43935"/>
                </a:tc>
                <a:tc>
                  <a:txBody>
                    <a:bodyPr/>
                    <a:lstStyle/>
                    <a:p>
                      <a:pPr algn="ctr"/>
                      <a:r>
                        <a:rPr lang="zh-TW" altLang="en-US" sz="2100" b="1" dirty="0" smtClean="0">
                          <a:latin typeface="標楷體" pitchFamily="65" charset="-120"/>
                          <a:ea typeface="標楷體" pitchFamily="65" charset="-120"/>
                        </a:rPr>
                        <a:t>實質意涵</a:t>
                      </a:r>
                      <a:endParaRPr lang="zh-TW" altLang="en-US" sz="2100" b="1" dirty="0">
                        <a:latin typeface="標楷體" pitchFamily="65" charset="-120"/>
                        <a:ea typeface="標楷體" pitchFamily="65" charset="-120"/>
                      </a:endParaRPr>
                    </a:p>
                  </a:txBody>
                  <a:tcPr marL="43935" marR="43935"/>
                </a:tc>
                <a:extLst>
                  <a:ext uri="{0D108BD9-81ED-4DB2-BD59-A6C34878D82A}">
                    <a16:rowId xmlns:a16="http://schemas.microsoft.com/office/drawing/2014/main" val="10000"/>
                  </a:ext>
                </a:extLst>
              </a:tr>
              <a:tr h="720080">
                <a:tc>
                  <a:txBody>
                    <a:bodyPr/>
                    <a:lstStyle/>
                    <a:p>
                      <a:r>
                        <a:rPr lang="zh-TW" altLang="en-US" sz="2000" b="1" dirty="0" smtClean="0">
                          <a:solidFill>
                            <a:srgbClr val="800000"/>
                          </a:solidFill>
                          <a:latin typeface="標楷體" pitchFamily="65" charset="-120"/>
                          <a:ea typeface="標楷體" pitchFamily="65" charset="-120"/>
                        </a:rPr>
                        <a:t>消除對婦女歧視</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女性</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第二條</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消極除障</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b="1" kern="100" dirty="0" smtClean="0">
                          <a:solidFill>
                            <a:srgbClr val="800000"/>
                          </a:solidFill>
                          <a:latin typeface="標楷體" pitchFamily="65" charset="-120"/>
                          <a:ea typeface="標楷體" pitchFamily="65" charset="-120"/>
                          <a:cs typeface="Times New Roman"/>
                        </a:rPr>
                        <a:t>消除對婦女基於性或性別的歧視</a:t>
                      </a:r>
                      <a:r>
                        <a:rPr lang="en-US" altLang="zh-TW" sz="2000" b="1" kern="100" dirty="0" smtClean="0">
                          <a:solidFill>
                            <a:srgbClr val="800000"/>
                          </a:solidFill>
                          <a:latin typeface="標楷體" pitchFamily="65" charset="-120"/>
                          <a:ea typeface="標楷體" pitchFamily="65" charset="-120"/>
                          <a:cs typeface="Times New Roman"/>
                        </a:rPr>
                        <a:t>/</a:t>
                      </a:r>
                      <a:r>
                        <a:rPr lang="zh-TW" altLang="zh-TW" sz="2000" b="1" kern="100" dirty="0" smtClean="0">
                          <a:solidFill>
                            <a:srgbClr val="800000"/>
                          </a:solidFill>
                          <a:latin typeface="標楷體" pitchFamily="65" charset="-120"/>
                          <a:ea typeface="標楷體" pitchFamily="65" charset="-120"/>
                          <a:cs typeface="Times New Roman"/>
                        </a:rPr>
                        <a:t>暴力</a:t>
                      </a:r>
                      <a:r>
                        <a:rPr lang="en-US" altLang="zh-TW" sz="2000" b="1" kern="100" dirty="0" smtClean="0">
                          <a:solidFill>
                            <a:srgbClr val="800000"/>
                          </a:solidFill>
                          <a:latin typeface="標楷體" pitchFamily="65" charset="-120"/>
                          <a:ea typeface="標楷體" pitchFamily="65" charset="-120"/>
                          <a:cs typeface="Times New Roman"/>
                        </a:rPr>
                        <a:t>/</a:t>
                      </a:r>
                      <a:r>
                        <a:rPr lang="zh-TW" altLang="zh-TW" sz="2000" b="1" kern="100" dirty="0" smtClean="0">
                          <a:solidFill>
                            <a:srgbClr val="800000"/>
                          </a:solidFill>
                          <a:latin typeface="標楷體" pitchFamily="65" charset="-120"/>
                          <a:ea typeface="標楷體" pitchFamily="65" charset="-120"/>
                          <a:cs typeface="Times New Roman"/>
                        </a:rPr>
                        <a:t>不公義</a:t>
                      </a:r>
                      <a:endParaRPr lang="zh-TW" altLang="zh-TW" sz="2400" b="1" kern="100" dirty="0" smtClean="0">
                        <a:solidFill>
                          <a:srgbClr val="800000"/>
                        </a:solidFill>
                        <a:latin typeface="標楷體" pitchFamily="65" charset="-120"/>
                        <a:ea typeface="標楷體" pitchFamily="65" charset="-120"/>
                        <a:cs typeface="Times New Roman"/>
                      </a:endParaRPr>
                    </a:p>
                  </a:txBody>
                  <a:tcPr marL="43935" marR="43935"/>
                </a:tc>
                <a:extLst>
                  <a:ext uri="{0D108BD9-81ED-4DB2-BD59-A6C34878D82A}">
                    <a16:rowId xmlns:a16="http://schemas.microsoft.com/office/drawing/2014/main" val="10001"/>
                  </a:ext>
                </a:extLst>
              </a:tr>
              <a:tr h="1033159">
                <a:tc>
                  <a:txBody>
                    <a:bodyPr/>
                    <a:lstStyle/>
                    <a:p>
                      <a:r>
                        <a:rPr lang="zh-TW" altLang="en-US" sz="2000" b="1" dirty="0" smtClean="0">
                          <a:solidFill>
                            <a:srgbClr val="800000"/>
                          </a:solidFill>
                          <a:latin typeface="標楷體" pitchFamily="65" charset="-120"/>
                          <a:ea typeface="標楷體" pitchFamily="65" charset="-120"/>
                        </a:rPr>
                        <a:t>健全婦女發展</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女性</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第四條</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積極成就</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b="1" kern="100" dirty="0" smtClean="0">
                          <a:solidFill>
                            <a:srgbClr val="800000"/>
                          </a:solidFill>
                          <a:latin typeface="標楷體" pitchFamily="65" charset="-120"/>
                          <a:ea typeface="標楷體" pitchFamily="65" charset="-120"/>
                          <a:cs typeface="Times New Roman"/>
                        </a:rPr>
                        <a:t>培育經</a:t>
                      </a:r>
                      <a:r>
                        <a:rPr lang="en-US" altLang="zh-TW" sz="2000" b="1" kern="100" dirty="0" smtClean="0">
                          <a:solidFill>
                            <a:srgbClr val="800000"/>
                          </a:solidFill>
                          <a:latin typeface="標楷體" pitchFamily="65" charset="-120"/>
                          <a:ea typeface="標楷體" pitchFamily="65" charset="-120"/>
                          <a:cs typeface="Times New Roman"/>
                        </a:rPr>
                        <a:t>/</a:t>
                      </a:r>
                      <a:r>
                        <a:rPr lang="zh-TW" altLang="zh-TW" sz="2000" b="1" kern="100" dirty="0" smtClean="0">
                          <a:solidFill>
                            <a:srgbClr val="800000"/>
                          </a:solidFill>
                          <a:latin typeface="標楷體" pitchFamily="65" charset="-120"/>
                          <a:ea typeface="標楷體" pitchFamily="65" charset="-120"/>
                          <a:cs typeface="Times New Roman"/>
                        </a:rPr>
                        <a:t>社</a:t>
                      </a:r>
                      <a:r>
                        <a:rPr lang="en-US" altLang="zh-TW" sz="2000" b="1" kern="100" dirty="0" smtClean="0">
                          <a:solidFill>
                            <a:srgbClr val="800000"/>
                          </a:solidFill>
                          <a:latin typeface="標楷體" pitchFamily="65" charset="-120"/>
                          <a:ea typeface="標楷體" pitchFamily="65" charset="-120"/>
                          <a:cs typeface="Times New Roman"/>
                        </a:rPr>
                        <a:t>/</a:t>
                      </a:r>
                      <a:r>
                        <a:rPr lang="zh-TW" altLang="zh-TW" sz="2000" b="1" kern="100" dirty="0" smtClean="0">
                          <a:solidFill>
                            <a:srgbClr val="800000"/>
                          </a:solidFill>
                          <a:latin typeface="標楷體" pitchFamily="65" charset="-120"/>
                          <a:ea typeface="標楷體" pitchFamily="65" charset="-120"/>
                          <a:cs typeface="Times New Roman"/>
                        </a:rPr>
                        <a:t>文</a:t>
                      </a:r>
                      <a:r>
                        <a:rPr lang="en-US" altLang="zh-TW" sz="2000" b="1" kern="100" dirty="0" smtClean="0">
                          <a:solidFill>
                            <a:srgbClr val="800000"/>
                          </a:solidFill>
                          <a:latin typeface="標楷體" pitchFamily="65" charset="-120"/>
                          <a:ea typeface="標楷體" pitchFamily="65" charset="-120"/>
                          <a:cs typeface="Times New Roman"/>
                        </a:rPr>
                        <a:t>/</a:t>
                      </a:r>
                      <a:r>
                        <a:rPr lang="zh-TW" altLang="zh-TW" sz="2000" b="1" kern="100" dirty="0" smtClean="0">
                          <a:solidFill>
                            <a:srgbClr val="800000"/>
                          </a:solidFill>
                          <a:latin typeface="標楷體" pitchFamily="65" charset="-120"/>
                          <a:ea typeface="標楷體" pitchFamily="65" charset="-120"/>
                          <a:cs typeface="Times New Roman"/>
                        </a:rPr>
                        <a:t>政</a:t>
                      </a:r>
                      <a:r>
                        <a:rPr lang="en-US" altLang="zh-TW" sz="2000" b="1" kern="100" dirty="0" smtClean="0">
                          <a:solidFill>
                            <a:srgbClr val="800000"/>
                          </a:solidFill>
                          <a:latin typeface="標楷體" pitchFamily="65" charset="-120"/>
                          <a:ea typeface="標楷體" pitchFamily="65" charset="-120"/>
                          <a:cs typeface="Times New Roman"/>
                        </a:rPr>
                        <a:t>/</a:t>
                      </a:r>
                      <a:r>
                        <a:rPr lang="zh-TW" altLang="zh-TW" sz="2000" b="1" kern="100" dirty="0" smtClean="0">
                          <a:solidFill>
                            <a:srgbClr val="800000"/>
                          </a:solidFill>
                          <a:latin typeface="標楷體" pitchFamily="65" charset="-120"/>
                          <a:ea typeface="標楷體" pitchFamily="65" charset="-120"/>
                          <a:cs typeface="Times New Roman"/>
                        </a:rPr>
                        <a:t>教</a:t>
                      </a:r>
                      <a:r>
                        <a:rPr lang="en-US" altLang="zh-TW" sz="2000" b="1" kern="100" dirty="0" smtClean="0">
                          <a:solidFill>
                            <a:srgbClr val="800000"/>
                          </a:solidFill>
                          <a:latin typeface="標楷體" pitchFamily="65" charset="-120"/>
                          <a:ea typeface="標楷體" pitchFamily="65" charset="-120"/>
                          <a:cs typeface="Times New Roman"/>
                        </a:rPr>
                        <a:t>/</a:t>
                      </a:r>
                      <a:r>
                        <a:rPr lang="zh-TW" altLang="zh-TW" sz="2000" b="1" kern="100" dirty="0" smtClean="0">
                          <a:solidFill>
                            <a:srgbClr val="800000"/>
                          </a:solidFill>
                          <a:latin typeface="標楷體" pitchFamily="65" charset="-120"/>
                          <a:ea typeface="標楷體" pitchFamily="65" charset="-120"/>
                          <a:cs typeface="Times New Roman"/>
                        </a:rPr>
                        <a:t>勞、健之自主能力，實現多元潛能發展</a:t>
                      </a:r>
                      <a:endParaRPr lang="zh-TW" altLang="zh-TW" sz="2400" b="1" kern="100" dirty="0" smtClean="0">
                        <a:solidFill>
                          <a:srgbClr val="800000"/>
                        </a:solidFill>
                        <a:latin typeface="標楷體" pitchFamily="65" charset="-120"/>
                        <a:ea typeface="標楷體" pitchFamily="65" charset="-120"/>
                        <a:cs typeface="Times New Roman"/>
                      </a:endParaRPr>
                    </a:p>
                  </a:txBody>
                  <a:tcPr marL="43935" marR="43935"/>
                </a:tc>
                <a:extLst>
                  <a:ext uri="{0D108BD9-81ED-4DB2-BD59-A6C34878D82A}">
                    <a16:rowId xmlns:a16="http://schemas.microsoft.com/office/drawing/2014/main" val="10002"/>
                  </a:ext>
                </a:extLst>
              </a:tr>
              <a:tr h="720080">
                <a:tc>
                  <a:txBody>
                    <a:bodyPr/>
                    <a:lstStyle/>
                    <a:p>
                      <a:r>
                        <a:rPr lang="zh-TW" altLang="en-US" sz="2000" b="1" dirty="0" smtClean="0">
                          <a:solidFill>
                            <a:srgbClr val="800000"/>
                          </a:solidFill>
                          <a:latin typeface="標楷體" pitchFamily="65" charset="-120"/>
                          <a:ea typeface="標楷體" pitchFamily="65" charset="-120"/>
                        </a:rPr>
                        <a:t>落實保障性別人權</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性別</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第四、五、七條</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基本保障</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b="1" kern="100" dirty="0" smtClean="0">
                          <a:solidFill>
                            <a:srgbClr val="800000"/>
                          </a:solidFill>
                          <a:latin typeface="標楷體" pitchFamily="65" charset="-120"/>
                          <a:ea typeface="標楷體" pitchFamily="65" charset="-120"/>
                          <a:cs typeface="Times New Roman"/>
                        </a:rPr>
                        <a:t>不同性別者的各種人權維護無有差別</a:t>
                      </a:r>
                      <a:endParaRPr lang="zh-TW" altLang="zh-TW" sz="2400" b="1" kern="100" dirty="0" smtClean="0">
                        <a:solidFill>
                          <a:srgbClr val="800000"/>
                        </a:solidFill>
                        <a:latin typeface="標楷體" pitchFamily="65" charset="-120"/>
                        <a:ea typeface="標楷體" pitchFamily="65" charset="-120"/>
                        <a:cs typeface="Times New Roman"/>
                      </a:endParaRPr>
                    </a:p>
                  </a:txBody>
                  <a:tcPr marL="43935" marR="43935"/>
                </a:tc>
                <a:extLst>
                  <a:ext uri="{0D108BD9-81ED-4DB2-BD59-A6C34878D82A}">
                    <a16:rowId xmlns:a16="http://schemas.microsoft.com/office/drawing/2014/main" val="10003"/>
                  </a:ext>
                </a:extLst>
              </a:tr>
              <a:tr h="720080">
                <a:tc>
                  <a:txBody>
                    <a:bodyPr/>
                    <a:lstStyle/>
                    <a:p>
                      <a:r>
                        <a:rPr lang="zh-TW" altLang="en-US" sz="2000" b="1" dirty="0" smtClean="0">
                          <a:solidFill>
                            <a:srgbClr val="800000"/>
                          </a:solidFill>
                          <a:latin typeface="標楷體" pitchFamily="65" charset="-120"/>
                          <a:ea typeface="標楷體" pitchFamily="65" charset="-120"/>
                        </a:rPr>
                        <a:t>促進性別平等</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性別</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第四條</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r>
                        <a:rPr lang="zh-TW" altLang="en-US" sz="2000" b="1" dirty="0" smtClean="0">
                          <a:solidFill>
                            <a:srgbClr val="800000"/>
                          </a:solidFill>
                          <a:latin typeface="標楷體" pitchFamily="65" charset="-120"/>
                          <a:ea typeface="標楷體" pitchFamily="65" charset="-120"/>
                        </a:rPr>
                        <a:t>主動促進</a:t>
                      </a:r>
                      <a:endParaRPr lang="zh-TW" altLang="en-US" sz="2000" b="1" dirty="0">
                        <a:solidFill>
                          <a:srgbClr val="800000"/>
                        </a:solidFill>
                        <a:latin typeface="標楷體" pitchFamily="65" charset="-120"/>
                        <a:ea typeface="標楷體" pitchFamily="65" charset="-120"/>
                      </a:endParaRPr>
                    </a:p>
                  </a:txBody>
                  <a:tcPr marL="43935" marR="4393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000" b="1" kern="100" dirty="0" smtClean="0">
                          <a:solidFill>
                            <a:srgbClr val="800000"/>
                          </a:solidFill>
                          <a:latin typeface="標楷體" pitchFamily="65" charset="-120"/>
                          <a:ea typeface="標楷體" pitchFamily="65" charset="-120"/>
                          <a:cs typeface="Times New Roman"/>
                        </a:rPr>
                        <a:t>不同性別者皆得實質平等之機會、對待、影響</a:t>
                      </a:r>
                      <a:endParaRPr lang="zh-TW" altLang="zh-TW" sz="2400" b="1" kern="100" dirty="0" smtClean="0">
                        <a:solidFill>
                          <a:srgbClr val="800000"/>
                        </a:solidFill>
                        <a:latin typeface="標楷體" pitchFamily="65" charset="-120"/>
                        <a:ea typeface="標楷體" pitchFamily="65" charset="-120"/>
                        <a:cs typeface="Times New Roman"/>
                      </a:endParaRPr>
                    </a:p>
                  </a:txBody>
                  <a:tcPr marL="43935" marR="43935"/>
                </a:tc>
                <a:extLst>
                  <a:ext uri="{0D108BD9-81ED-4DB2-BD59-A6C34878D82A}">
                    <a16:rowId xmlns:a16="http://schemas.microsoft.com/office/drawing/2014/main" val="10004"/>
                  </a:ext>
                </a:extLst>
              </a:tr>
            </a:tbl>
          </a:graphicData>
        </a:graphic>
      </p:graphicFrame>
      <p:sp>
        <p:nvSpPr>
          <p:cNvPr id="9" name="內容版面配置區 8"/>
          <p:cNvSpPr>
            <a:spLocks noGrp="1"/>
          </p:cNvSpPr>
          <p:nvPr>
            <p:ph sz="half" idx="2"/>
          </p:nvPr>
        </p:nvSpPr>
        <p:spPr>
          <a:xfrm>
            <a:off x="6300192" y="5877272"/>
            <a:ext cx="2508528" cy="477808"/>
          </a:xfrm>
        </p:spPr>
        <p:txBody>
          <a:bodyPr/>
          <a:lstStyle/>
          <a:p>
            <a:r>
              <a:rPr lang="zh-TW" altLang="en-US" sz="1800" dirty="0" smtClean="0">
                <a:latin typeface="標楷體" pitchFamily="65" charset="-120"/>
                <a:ea typeface="標楷體" pitchFamily="65" charset="-120"/>
              </a:rPr>
              <a:t>葉德蘭教授整理</a:t>
            </a:r>
            <a:endParaRPr lang="zh-TW" altLang="en-US" sz="1800" dirty="0">
              <a:latin typeface="標楷體" pitchFamily="65" charset="-120"/>
              <a:ea typeface="標楷體" pitchFamily="65" charset="-120"/>
            </a:endParaRPr>
          </a:p>
        </p:txBody>
      </p:sp>
      <p:sp>
        <p:nvSpPr>
          <p:cNvPr id="14377" name="投影片編號版面配置區 3"/>
          <p:cNvSpPr>
            <a:spLocks noGrp="1"/>
          </p:cNvSpPr>
          <p:nvPr>
            <p:ph type="sldNum" sz="quarter" idx="12"/>
          </p:nvPr>
        </p:nvSpPr>
        <p:spPr bwMode="auto">
          <a:noFill/>
          <a:ln>
            <a:miter lim="800000"/>
            <a:headEnd/>
            <a:tailEnd/>
          </a:ln>
        </p:spPr>
        <p:txBody>
          <a:bodyPr/>
          <a:lstStyle/>
          <a:p>
            <a:fld id="{BE6E41FD-2AFC-4719-9C87-08B497255620}" type="slidenum">
              <a:rPr lang="en-US" altLang="zh-TW" smtClean="0">
                <a:latin typeface="Arial" pitchFamily="34" charset="0"/>
                <a:ea typeface="新細明體" pitchFamily="18" charset="-120"/>
              </a:rPr>
              <a:pPr/>
              <a:t>3</a:t>
            </a:fld>
            <a:endParaRPr lang="en-US" altLang="zh-TW" smtClean="0">
              <a:latin typeface="Arial" pitchFamily="34" charset="0"/>
              <a:ea typeface="新細明體" pitchFamily="18" charset="-120"/>
            </a:endParaRPr>
          </a:p>
        </p:txBody>
      </p:sp>
    </p:spTree>
    <p:extLst>
      <p:ext uri="{BB962C8B-B14F-4D97-AF65-F5344CB8AC3E}">
        <p14:creationId xmlns:p14="http://schemas.microsoft.com/office/powerpoint/2010/main" val="27538176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sz="quarter" idx="4294967295"/>
          </p:nvPr>
        </p:nvSpPr>
        <p:spPr>
          <a:xfrm>
            <a:off x="1114425" y="1301858"/>
            <a:ext cx="7200900" cy="4130298"/>
          </a:xfrm>
          <a:prstGeom prst="rect">
            <a:avLst/>
          </a:prstGeom>
        </p:spPr>
        <p:txBody>
          <a:bodyPr/>
          <a:lstStyle/>
          <a:p>
            <a:pPr eaLnBrk="1" fontAlgn="auto" hangingPunct="1">
              <a:spcAft>
                <a:spcPts val="0"/>
              </a:spcAft>
              <a:buFont typeface="Wingdings" panose="05000000000000000000" pitchFamily="2" charset="2"/>
              <a:buChar char="l"/>
              <a:defRPr/>
            </a:pP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性別</a:t>
            </a:r>
            <a:r>
              <a:rPr lang="zh-TW" altLang="en-US" sz="2800" b="1" dirty="0">
                <a:solidFill>
                  <a:schemeClr val="tx1">
                    <a:lumMod val="95000"/>
                    <a:lumOff val="5000"/>
                  </a:schemeClr>
                </a:solidFill>
                <a:latin typeface="標楷體" panose="03000509000000000000" pitchFamily="65" charset="-120"/>
                <a:ea typeface="標楷體" panose="03000509000000000000" pitchFamily="65" charset="-120"/>
              </a:rPr>
              <a:t>工作平等事件</a:t>
            </a: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a:t>
            </a:r>
            <a:endPar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endParaRPr>
          </a:p>
          <a:p>
            <a:pPr marL="0" indent="0" eaLnBrk="1" fontAlgn="auto" hangingPunct="1">
              <a:spcAft>
                <a:spcPts val="0"/>
              </a:spcAft>
              <a:buFont typeface="Arial" panose="020B0604020202020204" pitchFamily="34" charset="0"/>
              <a:buNone/>
              <a:defRPr/>
            </a:pPr>
            <a:r>
              <a:rPr lang="zh-TW" altLang="en-US" sz="2800" b="1" dirty="0" smtClean="0">
                <a:solidFill>
                  <a:srgbClr val="0033CC"/>
                </a:solidFill>
                <a:latin typeface="標楷體" panose="03000509000000000000" pitchFamily="65" charset="-120"/>
                <a:ea typeface="標楷體" panose="03000509000000000000" pitchFamily="65" charset="-120"/>
              </a:rPr>
              <a:t>雇主</a:t>
            </a:r>
            <a:r>
              <a:rPr lang="zh-TW" altLang="en-US" sz="2800" b="1" dirty="0">
                <a:solidFill>
                  <a:srgbClr val="0033CC"/>
                </a:solidFill>
                <a:latin typeface="標楷體" panose="03000509000000000000" pitchFamily="65" charset="-120"/>
                <a:ea typeface="標楷體" panose="03000509000000000000" pitchFamily="65" charset="-120"/>
              </a:rPr>
              <a:t>為處理前項之申訴，得由雇主與受僱者代表共同組成申訴處理委員會，並應注意委員性別之相當比例。</a:t>
            </a:r>
          </a:p>
          <a:p>
            <a:pPr marL="0" indent="0" eaLnBrk="1" fontAlgn="auto" hangingPunct="1">
              <a:spcAft>
                <a:spcPts val="0"/>
              </a:spcAft>
              <a:buNone/>
              <a:defRPr/>
            </a:pPr>
            <a:endPar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endParaRPr>
          </a:p>
          <a:p>
            <a:pPr eaLnBrk="1" fontAlgn="auto" hangingPunct="1">
              <a:spcAft>
                <a:spcPts val="0"/>
              </a:spcAft>
              <a:buFont typeface="Wingdings" panose="05000000000000000000" pitchFamily="2" charset="2"/>
              <a:buChar char="l"/>
              <a:defRPr/>
            </a:pP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性騷擾</a:t>
            </a:r>
            <a:r>
              <a:rPr lang="zh-TW" altLang="en-US" sz="2800" b="1" dirty="0">
                <a:solidFill>
                  <a:schemeClr val="tx1">
                    <a:lumMod val="95000"/>
                    <a:lumOff val="5000"/>
                  </a:schemeClr>
                </a:solidFill>
                <a:latin typeface="標楷體" panose="03000509000000000000" pitchFamily="65" charset="-120"/>
                <a:ea typeface="標楷體" panose="03000509000000000000" pitchFamily="65" charset="-120"/>
              </a:rPr>
              <a:t>事件</a:t>
            </a:r>
            <a:r>
              <a:rPr lang="zh-TW" altLang="en-US" sz="2800" b="1" dirty="0" smtClean="0">
                <a:solidFill>
                  <a:schemeClr val="tx1">
                    <a:lumMod val="95000"/>
                    <a:lumOff val="5000"/>
                  </a:schemeClr>
                </a:solidFill>
                <a:latin typeface="標楷體" panose="03000509000000000000" pitchFamily="65" charset="-120"/>
                <a:ea typeface="標楷體" panose="03000509000000000000" pitchFamily="65" charset="-120"/>
              </a:rPr>
              <a:t>：</a:t>
            </a:r>
            <a:endParaRPr lang="en-US" altLang="zh-TW" sz="2800" b="1" dirty="0" smtClean="0">
              <a:solidFill>
                <a:schemeClr val="tx1">
                  <a:lumMod val="95000"/>
                  <a:lumOff val="5000"/>
                </a:schemeClr>
              </a:solidFill>
              <a:latin typeface="標楷體" panose="03000509000000000000" pitchFamily="65" charset="-120"/>
              <a:ea typeface="標楷體" panose="03000509000000000000" pitchFamily="65" charset="-120"/>
            </a:endParaRPr>
          </a:p>
          <a:p>
            <a:pPr marL="0" indent="0" eaLnBrk="1" fontAlgn="auto" hangingPunct="1">
              <a:spcAft>
                <a:spcPts val="0"/>
              </a:spcAft>
              <a:buFont typeface="Arial" panose="020B0604020202020204" pitchFamily="34" charset="0"/>
              <a:buNone/>
              <a:defRPr/>
            </a:pPr>
            <a:r>
              <a:rPr lang="zh-TW" altLang="en-US" sz="2800" b="1" dirty="0" smtClean="0">
                <a:solidFill>
                  <a:srgbClr val="0033CC"/>
                </a:solidFill>
                <a:latin typeface="標楷體" panose="03000509000000000000" pitchFamily="65" charset="-120"/>
                <a:ea typeface="標楷體" panose="03000509000000000000" pitchFamily="65" charset="-120"/>
              </a:rPr>
              <a:t>組織</a:t>
            </a:r>
            <a:r>
              <a:rPr lang="zh-TW" altLang="en-US" sz="2800" b="1" dirty="0">
                <a:solidFill>
                  <a:srgbClr val="0033CC"/>
                </a:solidFill>
                <a:latin typeface="標楷體" panose="03000509000000000000" pitchFamily="65" charset="-120"/>
                <a:ea typeface="標楷體" panose="03000509000000000000" pitchFamily="65" charset="-120"/>
              </a:rPr>
              <a:t>成員或受僱人</a:t>
            </a:r>
            <a:r>
              <a:rPr lang="zh-TW" altLang="en-US" sz="2800" b="1" dirty="0" smtClean="0">
                <a:solidFill>
                  <a:srgbClr val="0033CC"/>
                </a:solidFill>
                <a:latin typeface="標楷體" panose="03000509000000000000" pitchFamily="65" charset="-120"/>
                <a:ea typeface="標楷體" panose="03000509000000000000" pitchFamily="65" charset="-120"/>
              </a:rPr>
              <a:t>達</a:t>
            </a:r>
            <a:r>
              <a:rPr lang="en-US" altLang="zh-TW" sz="2800" b="1" dirty="0" smtClean="0">
                <a:solidFill>
                  <a:srgbClr val="0033CC"/>
                </a:solidFill>
                <a:latin typeface="標楷體" panose="03000509000000000000" pitchFamily="65" charset="-120"/>
                <a:ea typeface="標楷體" panose="03000509000000000000" pitchFamily="65" charset="-120"/>
              </a:rPr>
              <a:t>30</a:t>
            </a:r>
            <a:r>
              <a:rPr lang="zh-TW" altLang="en-US" sz="2800" b="1" dirty="0" smtClean="0">
                <a:solidFill>
                  <a:srgbClr val="0033CC"/>
                </a:solidFill>
                <a:latin typeface="標楷體" panose="03000509000000000000" pitchFamily="65" charset="-120"/>
                <a:ea typeface="標楷體" panose="03000509000000000000" pitchFamily="65" charset="-120"/>
              </a:rPr>
              <a:t>人</a:t>
            </a:r>
            <a:r>
              <a:rPr lang="zh-TW" altLang="en-US" sz="2800" b="1" dirty="0">
                <a:solidFill>
                  <a:srgbClr val="0033CC"/>
                </a:solidFill>
                <a:latin typeface="標楷體" panose="03000509000000000000" pitchFamily="65" charset="-120"/>
                <a:ea typeface="標楷體" panose="03000509000000000000" pitchFamily="65" charset="-120"/>
              </a:rPr>
              <a:t>以上之機關、部隊、學校、機構或僱用人，處理性騷擾事件之申訴時，應組成申訴處理調查單位。</a:t>
            </a:r>
          </a:p>
        </p:txBody>
      </p:sp>
      <p:sp>
        <p:nvSpPr>
          <p:cNvPr id="2" name="投影片編號版面配置區 1"/>
          <p:cNvSpPr>
            <a:spLocks noGrp="1"/>
          </p:cNvSpPr>
          <p:nvPr>
            <p:ph type="sldNum" sz="quarter" idx="4294967295"/>
          </p:nvPr>
        </p:nvSpPr>
        <p:spPr>
          <a:xfrm>
            <a:off x="4714875" y="5757863"/>
            <a:ext cx="681038" cy="498475"/>
          </a:xfrm>
          <a:prstGeom prst="rect">
            <a:avLst/>
          </a:prstGeom>
        </p:spPr>
        <p:txBody>
          <a:bodyPr/>
          <a:lstStyle/>
          <a:p>
            <a:pPr>
              <a:defRPr/>
            </a:pPr>
            <a:fld id="{8A42507C-B7D5-47B8-B7CB-7B04AE25CA08}" type="slidenum">
              <a:rPr lang="en-US" altLang="zh-TW"/>
              <a:pPr>
                <a:defRPr/>
              </a:pPr>
              <a:t>30</a:t>
            </a:fld>
            <a:endParaRPr lang="en-US" altLang="zh-TW"/>
          </a:p>
        </p:txBody>
      </p:sp>
      <p:sp>
        <p:nvSpPr>
          <p:cNvPr id="5" name="標題 1"/>
          <p:cNvSpPr txBox="1">
            <a:spLocks/>
          </p:cNvSpPr>
          <p:nvPr/>
        </p:nvSpPr>
        <p:spPr>
          <a:xfrm>
            <a:off x="558397" y="115888"/>
            <a:ext cx="6648315" cy="877887"/>
          </a:xfrm>
          <a:prstGeom prst="rect">
            <a:avLst/>
          </a:prstGeom>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4400" b="1" kern="1200">
                <a:solidFill>
                  <a:schemeClr val="tx1"/>
                </a:solidFill>
                <a:latin typeface="微軟正黑體" panose="020B0604030504040204" pitchFamily="34" charset="-120"/>
                <a:ea typeface="微軟正黑體" panose="020B0604030504040204" pitchFamily="34" charset="-120"/>
                <a:cs typeface="+mj-cs"/>
              </a:defRPr>
            </a:lvl1pPr>
          </a:lstStyle>
          <a:p>
            <a:pPr>
              <a:defRPr/>
            </a:pPr>
            <a:r>
              <a:rPr lang="zh-TW" altLang="en-US" sz="6000" dirty="0">
                <a:solidFill>
                  <a:srgbClr val="FF33CC"/>
                </a:solidFill>
                <a:latin typeface="標楷體" panose="03000509000000000000" pitchFamily="65" charset="-120"/>
                <a:ea typeface="標楷體" panose="03000509000000000000" pitchFamily="65" charset="-120"/>
              </a:rPr>
              <a:t>處理</a:t>
            </a:r>
            <a:r>
              <a:rPr lang="zh-TW" altLang="en-US" sz="6000" dirty="0" smtClean="0">
                <a:solidFill>
                  <a:srgbClr val="FF33CC"/>
                </a:solidFill>
                <a:latin typeface="標楷體" panose="03000509000000000000" pitchFamily="65" charset="-120"/>
                <a:ea typeface="標楷體" panose="03000509000000000000" pitchFamily="65" charset="-120"/>
              </a:rPr>
              <a:t>單位</a:t>
            </a:r>
            <a:endParaRPr lang="zh-TW" altLang="en-US" sz="6000" dirty="0">
              <a:solidFill>
                <a:srgbClr val="FF33CC"/>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4600275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diamond(in)">
                                      <p:cBhvr>
                                        <p:cTn id="7" dur="2000"/>
                                        <p:tgtEl>
                                          <p:spTgt spid="27651">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7651">
                                            <p:txEl>
                                              <p:pRg st="1" end="1"/>
                                            </p:txEl>
                                          </p:spTgt>
                                        </p:tgtEl>
                                        <p:attrNameLst>
                                          <p:attrName>style.visibility</p:attrName>
                                        </p:attrNameLst>
                                      </p:cBhvr>
                                      <p:to>
                                        <p:strVal val="visible"/>
                                      </p:to>
                                    </p:set>
                                    <p:animEffect transition="in" filter="diamond(in)">
                                      <p:cBhvr>
                                        <p:cTn id="10" dur="2000"/>
                                        <p:tgtEl>
                                          <p:spTgt spid="27651">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27651">
                                            <p:txEl>
                                              <p:pRg st="3" end="3"/>
                                            </p:txEl>
                                          </p:spTgt>
                                        </p:tgtEl>
                                        <p:attrNameLst>
                                          <p:attrName>style.visibility</p:attrName>
                                        </p:attrNameLst>
                                      </p:cBhvr>
                                      <p:to>
                                        <p:strVal val="visible"/>
                                      </p:to>
                                    </p:set>
                                    <p:animEffect transition="in" filter="diamond(in)">
                                      <p:cBhvr>
                                        <p:cTn id="13" dur="2000"/>
                                        <p:tgtEl>
                                          <p:spTgt spid="27651">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27651">
                                            <p:txEl>
                                              <p:pRg st="4" end="4"/>
                                            </p:txEl>
                                          </p:spTgt>
                                        </p:tgtEl>
                                        <p:attrNameLst>
                                          <p:attrName>style.visibility</p:attrName>
                                        </p:attrNameLst>
                                      </p:cBhvr>
                                      <p:to>
                                        <p:strVal val="visible"/>
                                      </p:to>
                                    </p:set>
                                    <p:animEffect transition="in" filter="diamond(in)">
                                      <p:cBhvr>
                                        <p:cTn id="16" dur="20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33953" y="302217"/>
            <a:ext cx="4060556" cy="491533"/>
          </a:xfrm>
        </p:spPr>
        <p:txBody>
          <a:bodyPr anchor="b">
            <a:normAutofit/>
          </a:bodyPr>
          <a:lstStyle/>
          <a:p>
            <a:pPr>
              <a:lnSpc>
                <a:spcPct val="80000"/>
              </a:lnSpc>
              <a:defRPr/>
            </a:pPr>
            <a:r>
              <a:rPr lang="zh-TW" altLang="zh-TW" sz="3200" dirty="0" smtClean="0">
                <a:solidFill>
                  <a:srgbClr val="FF33CC"/>
                </a:solidFill>
                <a:latin typeface="標楷體" panose="03000509000000000000" pitchFamily="65" charset="-120"/>
                <a:ea typeface="標楷體" panose="03000509000000000000" pitchFamily="65" charset="-120"/>
              </a:rPr>
              <a:t>性別</a:t>
            </a:r>
            <a:r>
              <a:rPr lang="zh-TW" altLang="en-US" sz="3200" dirty="0" smtClean="0">
                <a:solidFill>
                  <a:srgbClr val="FF33CC"/>
                </a:solidFill>
                <a:latin typeface="標楷體" panose="03000509000000000000" pitchFamily="65" charset="-120"/>
                <a:ea typeface="標楷體" panose="03000509000000000000" pitchFamily="65" charset="-120"/>
              </a:rPr>
              <a:t>平權</a:t>
            </a:r>
            <a:r>
              <a:rPr lang="zh-TW" altLang="zh-TW" sz="3200" dirty="0" smtClean="0">
                <a:solidFill>
                  <a:srgbClr val="FF33CC"/>
                </a:solidFill>
                <a:latin typeface="標楷體" panose="03000509000000000000" pitchFamily="65" charset="-120"/>
                <a:ea typeface="標楷體" panose="03000509000000000000" pitchFamily="65" charset="-120"/>
              </a:rPr>
              <a:t>相關網站</a:t>
            </a:r>
            <a:endParaRPr lang="zh-TW" altLang="en-US" sz="3200" dirty="0">
              <a:solidFill>
                <a:srgbClr val="FF33CC"/>
              </a:solidFill>
              <a:latin typeface="標楷體" panose="03000509000000000000" pitchFamily="65" charset="-120"/>
              <a:ea typeface="標楷體" panose="03000509000000000000" pitchFamily="65" charset="-120"/>
            </a:endParaRPr>
          </a:p>
        </p:txBody>
      </p:sp>
      <p:sp>
        <p:nvSpPr>
          <p:cNvPr id="8194" name="Rectangle 3"/>
          <p:cNvSpPr>
            <a:spLocks noGrp="1" noChangeArrowheads="1"/>
          </p:cNvSpPr>
          <p:nvPr>
            <p:ph sz="quarter" idx="4294967295"/>
          </p:nvPr>
        </p:nvSpPr>
        <p:spPr>
          <a:xfrm>
            <a:off x="563859" y="898902"/>
            <a:ext cx="7861300" cy="4602996"/>
          </a:xfrm>
          <a:prstGeom prst="rect">
            <a:avLst/>
          </a:prstGeom>
        </p:spPr>
        <p:txBody>
          <a:bodyPr>
            <a:normAutofit/>
          </a:bodyPr>
          <a:lstStyle/>
          <a:p>
            <a:r>
              <a:rPr lang="en-US" altLang="zh-TW" sz="2400" b="1" dirty="0" smtClean="0">
                <a:latin typeface="標楷體" panose="03000509000000000000" pitchFamily="65" charset="-120"/>
                <a:ea typeface="標楷體" panose="03000509000000000000" pitchFamily="65" charset="-120"/>
                <a:hlinkClick r:id="rId2"/>
              </a:rPr>
              <a:t>行政院性別平等會</a:t>
            </a:r>
            <a:r>
              <a:rPr lang="en-US" altLang="zh-TW" sz="2400" u="sng" dirty="0" smtClean="0">
                <a:latin typeface="標楷體" panose="03000509000000000000" pitchFamily="65" charset="-120"/>
                <a:ea typeface="標楷體" panose="03000509000000000000" pitchFamily="65" charset="-120"/>
                <a:hlinkClick r:id="rId3"/>
              </a:rPr>
              <a:t>https</a:t>
            </a:r>
            <a:r>
              <a:rPr lang="en-US" altLang="zh-TW" sz="2400" u="sng" dirty="0">
                <a:latin typeface="標楷體" panose="03000509000000000000" pitchFamily="65" charset="-120"/>
                <a:ea typeface="標楷體" panose="03000509000000000000" pitchFamily="65" charset="-120"/>
                <a:hlinkClick r:id="rId3"/>
              </a:rPr>
              <a:t>://gec.ey.gov.tw/</a:t>
            </a:r>
            <a:endParaRPr lang="zh-TW" altLang="zh-TW" sz="2400" dirty="0">
              <a:latin typeface="標楷體" panose="03000509000000000000" pitchFamily="65" charset="-120"/>
              <a:ea typeface="標楷體" panose="03000509000000000000" pitchFamily="65" charset="-120"/>
            </a:endParaRPr>
          </a:p>
          <a:p>
            <a:r>
              <a:rPr lang="zh-TW" altLang="zh-TW" sz="2400" b="1" dirty="0" smtClean="0">
                <a:latin typeface="標楷體" panose="03000509000000000000" pitchFamily="65" charset="-120"/>
                <a:ea typeface="標楷體" panose="03000509000000000000" pitchFamily="65" charset="-120"/>
              </a:rPr>
              <a:t>交通部</a:t>
            </a:r>
            <a:r>
              <a:rPr lang="zh-TW" altLang="zh-TW" sz="2400" b="1" dirty="0">
                <a:latin typeface="標楷體" panose="03000509000000000000" pitchFamily="65" charset="-120"/>
                <a:ea typeface="標楷體" panose="03000509000000000000" pitchFamily="65" charset="-120"/>
              </a:rPr>
              <a:t>性別主流化</a:t>
            </a:r>
            <a:r>
              <a:rPr lang="zh-TW" altLang="zh-TW" sz="2400" b="1" dirty="0" smtClean="0">
                <a:latin typeface="標楷體" panose="03000509000000000000" pitchFamily="65" charset="-120"/>
                <a:ea typeface="標楷體" panose="03000509000000000000" pitchFamily="65" charset="-120"/>
              </a:rPr>
              <a:t>專區</a:t>
            </a:r>
            <a:r>
              <a:rPr lang="en-US" altLang="zh-TW" sz="2400" u="sng" dirty="0" smtClean="0">
                <a:latin typeface="標楷體" panose="03000509000000000000" pitchFamily="65" charset="-120"/>
                <a:ea typeface="標楷體" panose="03000509000000000000" pitchFamily="65" charset="-120"/>
                <a:hlinkClick r:id="rId4"/>
              </a:rPr>
              <a:t>http</a:t>
            </a:r>
            <a:r>
              <a:rPr lang="en-US" altLang="zh-TW" sz="2400" u="sng" dirty="0">
                <a:latin typeface="標楷體" panose="03000509000000000000" pitchFamily="65" charset="-120"/>
                <a:ea typeface="標楷體" panose="03000509000000000000" pitchFamily="65" charset="-120"/>
                <a:hlinkClick r:id="rId4"/>
              </a:rPr>
              <a:t>://www.motc.gov.tw/personnel/home.jsp?id=70&amp;parentpath=0,41</a:t>
            </a:r>
            <a:endParaRPr lang="zh-TW" altLang="zh-TW" sz="2400" dirty="0">
              <a:latin typeface="標楷體" panose="03000509000000000000" pitchFamily="65" charset="-120"/>
              <a:ea typeface="標楷體" panose="03000509000000000000" pitchFamily="65" charset="-120"/>
            </a:endParaRPr>
          </a:p>
          <a:p>
            <a:r>
              <a:rPr lang="en-US" altLang="zh-TW" sz="2400" b="1" u="sng" dirty="0" err="1">
                <a:latin typeface="標楷體" panose="03000509000000000000" pitchFamily="65" charset="-120"/>
                <a:ea typeface="標楷體" panose="03000509000000000000" pitchFamily="65" charset="-120"/>
                <a:hlinkClick r:id="rId5"/>
              </a:rPr>
              <a:t>財團法人婦女權益促進發展基金會</a:t>
            </a:r>
            <a:r>
              <a:rPr lang="en-US" altLang="zh-TW" sz="2400" b="1" dirty="0">
                <a:latin typeface="標楷體" panose="03000509000000000000" pitchFamily="65" charset="-120"/>
                <a:ea typeface="標楷體" panose="03000509000000000000" pitchFamily="65" charset="-120"/>
              </a:rPr>
              <a:t>(</a:t>
            </a:r>
            <a:r>
              <a:rPr lang="zh-TW" altLang="zh-TW" sz="2400" b="1" dirty="0">
                <a:latin typeface="標楷體" panose="03000509000000000000" pitchFamily="65" charset="-120"/>
                <a:ea typeface="標楷體" panose="03000509000000000000" pitchFamily="65" charset="-120"/>
              </a:rPr>
              <a:t>婦女聯合網站</a:t>
            </a:r>
            <a:r>
              <a:rPr lang="en-US" altLang="zh-TW" sz="2400" b="1" dirty="0" smtClean="0">
                <a:latin typeface="標楷體" panose="03000509000000000000" pitchFamily="65" charset="-120"/>
                <a:ea typeface="標楷體" panose="03000509000000000000" pitchFamily="65" charset="-120"/>
              </a:rPr>
              <a:t>)</a:t>
            </a:r>
            <a:r>
              <a:rPr lang="en-US" altLang="zh-TW" sz="2400" u="sng" dirty="0" smtClean="0">
                <a:latin typeface="標楷體" panose="03000509000000000000" pitchFamily="65" charset="-120"/>
                <a:ea typeface="標楷體" panose="03000509000000000000" pitchFamily="65" charset="-120"/>
                <a:hlinkClick r:id="rId6"/>
              </a:rPr>
              <a:t>https</a:t>
            </a:r>
            <a:r>
              <a:rPr lang="en-US" altLang="zh-TW" sz="2400" u="sng" dirty="0">
                <a:latin typeface="標楷體" panose="03000509000000000000" pitchFamily="65" charset="-120"/>
                <a:ea typeface="標楷體" panose="03000509000000000000" pitchFamily="65" charset="-120"/>
                <a:hlinkClick r:id="rId6"/>
              </a:rPr>
              <a:t>://www.iwomenweb.org.tw/cp.aspx?n=7DEC7150E6BAD606</a:t>
            </a:r>
            <a:endParaRPr lang="zh-TW" altLang="zh-TW" sz="2400" dirty="0">
              <a:latin typeface="標楷體" panose="03000509000000000000" pitchFamily="65" charset="-120"/>
              <a:ea typeface="標楷體" panose="03000509000000000000" pitchFamily="65" charset="-120"/>
            </a:endParaRPr>
          </a:p>
          <a:p>
            <a:r>
              <a:rPr lang="en-US" altLang="zh-TW" sz="2400" b="1" u="sng" dirty="0" smtClean="0">
                <a:latin typeface="標楷體" panose="03000509000000000000" pitchFamily="65" charset="-120"/>
                <a:ea typeface="標楷體" panose="03000509000000000000" pitchFamily="65" charset="-120"/>
                <a:hlinkClick r:id="rId7"/>
              </a:rPr>
              <a:t>教育部性別平等教育網</a:t>
            </a:r>
            <a:r>
              <a:rPr lang="en-US" altLang="zh-TW" sz="2400" u="sng" dirty="0" smtClean="0">
                <a:latin typeface="標楷體" panose="03000509000000000000" pitchFamily="65" charset="-120"/>
                <a:ea typeface="標楷體" panose="03000509000000000000" pitchFamily="65" charset="-120"/>
                <a:hlinkClick r:id="rId8"/>
              </a:rPr>
              <a:t>https</a:t>
            </a:r>
            <a:r>
              <a:rPr lang="en-US" altLang="zh-TW" sz="2400" u="sng" dirty="0">
                <a:latin typeface="標楷體" panose="03000509000000000000" pitchFamily="65" charset="-120"/>
                <a:ea typeface="標楷體" panose="03000509000000000000" pitchFamily="65" charset="-120"/>
                <a:hlinkClick r:id="rId8"/>
              </a:rPr>
              <a:t>://www.gender.edu.tw/web/index.php/home/index</a:t>
            </a:r>
            <a:endParaRPr lang="zh-TW" altLang="zh-TW" sz="2400" dirty="0">
              <a:latin typeface="標楷體" panose="03000509000000000000" pitchFamily="65" charset="-120"/>
              <a:ea typeface="標楷體" panose="03000509000000000000" pitchFamily="65" charset="-120"/>
            </a:endParaRPr>
          </a:p>
          <a:p>
            <a:r>
              <a:rPr lang="zh-TW" altLang="zh-TW" sz="2400" b="1" u="sng" dirty="0">
                <a:latin typeface="標楷體" panose="03000509000000000000" pitchFamily="65" charset="-120"/>
                <a:ea typeface="標楷體" panose="03000509000000000000" pitchFamily="65" charset="-120"/>
              </a:rPr>
              <a:t>衛生福利部反性暴力資源</a:t>
            </a:r>
            <a:r>
              <a:rPr lang="zh-TW" altLang="zh-TW" sz="2400" b="1" u="sng" dirty="0" smtClean="0">
                <a:latin typeface="標楷體" panose="03000509000000000000" pitchFamily="65" charset="-120"/>
                <a:ea typeface="標楷體" panose="03000509000000000000" pitchFamily="65" charset="-120"/>
              </a:rPr>
              <a:t>網</a:t>
            </a:r>
            <a:r>
              <a:rPr lang="en-US" altLang="zh-TW" sz="2400" u="sng" dirty="0" smtClean="0">
                <a:latin typeface="標楷體" panose="03000509000000000000" pitchFamily="65" charset="-120"/>
                <a:ea typeface="標楷體" panose="03000509000000000000" pitchFamily="65" charset="-120"/>
                <a:hlinkClick r:id="rId9"/>
              </a:rPr>
              <a:t>http</a:t>
            </a:r>
            <a:r>
              <a:rPr lang="en-US" altLang="zh-TW" sz="2400" u="sng" dirty="0">
                <a:latin typeface="標楷體" panose="03000509000000000000" pitchFamily="65" charset="-120"/>
                <a:ea typeface="標楷體" panose="03000509000000000000" pitchFamily="65" charset="-120"/>
                <a:hlinkClick r:id="rId9"/>
              </a:rPr>
              <a:t>://tagv.mohw.gov.tw/index.aspx</a:t>
            </a:r>
            <a:endParaRPr lang="zh-TW" altLang="zh-TW" sz="2400" dirty="0">
              <a:latin typeface="標楷體" panose="03000509000000000000" pitchFamily="65" charset="-120"/>
              <a:ea typeface="標楷體" panose="03000509000000000000" pitchFamily="65" charset="-120"/>
            </a:endParaRPr>
          </a:p>
          <a:p>
            <a:pPr algn="just" eaLnBrk="1" fontAlgn="auto" hangingPunct="1">
              <a:spcAft>
                <a:spcPts val="0"/>
              </a:spcAft>
              <a:buFont typeface="Wingdings" panose="05000000000000000000" pitchFamily="2" charset="2"/>
              <a:buChar char="l"/>
              <a:defRPr/>
            </a:pPr>
            <a:endParaRPr lang="en-US" altLang="zh-TW" sz="3400" b="1" dirty="0" smtClean="0">
              <a:solidFill>
                <a:schemeClr val="tx2"/>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4294967295"/>
          </p:nvPr>
        </p:nvSpPr>
        <p:spPr>
          <a:xfrm>
            <a:off x="4714875" y="5757863"/>
            <a:ext cx="681038" cy="498475"/>
          </a:xfrm>
          <a:prstGeom prst="rect">
            <a:avLst/>
          </a:prstGeom>
        </p:spPr>
        <p:txBody>
          <a:bodyPr/>
          <a:lstStyle/>
          <a:p>
            <a:pPr>
              <a:defRPr/>
            </a:pPr>
            <a:fld id="{41F85C65-A349-4C74-93C5-4E62D54217E8}" type="slidenum">
              <a:rPr lang="en-US" altLang="zh-TW"/>
              <a:pPr>
                <a:defRPr/>
              </a:pPr>
              <a:t>31</a:t>
            </a:fld>
            <a:endParaRPr lang="en-US" altLang="zh-TW"/>
          </a:p>
        </p:txBody>
      </p:sp>
    </p:spTree>
    <p:extLst>
      <p:ext uri="{BB962C8B-B14F-4D97-AF65-F5344CB8AC3E}">
        <p14:creationId xmlns:p14="http://schemas.microsoft.com/office/powerpoint/2010/main" val="16820986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05441" y="2182483"/>
            <a:ext cx="7910423" cy="1199072"/>
          </a:xfrm>
        </p:spPr>
        <p:txBody>
          <a:bodyPr>
            <a:normAutofit/>
          </a:bodyPr>
          <a:lstStyle/>
          <a:p>
            <a:pPr>
              <a:defRPr/>
            </a:pPr>
            <a:r>
              <a:rPr lang="zh-TW" altLang="en-US" b="1" dirty="0" smtClean="0">
                <a:solidFill>
                  <a:srgbClr val="FF33CC"/>
                </a:solidFill>
                <a:latin typeface="標楷體" panose="03000509000000000000" pitchFamily="65" charset="-120"/>
                <a:ea typeface="標楷體" panose="03000509000000000000" pitchFamily="65" charset="-120"/>
              </a:rPr>
              <a:t>交通局性別統計資料</a:t>
            </a:r>
          </a:p>
        </p:txBody>
      </p:sp>
      <p:sp>
        <p:nvSpPr>
          <p:cNvPr id="2" name="投影片編號版面配置區 1"/>
          <p:cNvSpPr>
            <a:spLocks noGrp="1"/>
          </p:cNvSpPr>
          <p:nvPr>
            <p:ph type="sldNum" sz="quarter" idx="12"/>
          </p:nvPr>
        </p:nvSpPr>
        <p:spPr>
          <a:xfrm rot="21420000">
            <a:off x="3675063" y="5102225"/>
            <a:ext cx="681037" cy="498475"/>
          </a:xfrm>
        </p:spPr>
        <p:txBody>
          <a:bodyPr/>
          <a:lstStyle/>
          <a:p>
            <a:pPr>
              <a:defRPr/>
            </a:pPr>
            <a:fld id="{5E598B37-9F60-480E-97B8-B1A870F0B4CE}" type="slidenum">
              <a:rPr lang="en-US" altLang="zh-TW"/>
              <a:pPr>
                <a:defRPr/>
              </a:pPr>
              <a:t>32</a:t>
            </a:fld>
            <a:endParaRPr lang="en-US" altLang="zh-TW" dirty="0"/>
          </a:p>
        </p:txBody>
      </p:sp>
    </p:spTree>
    <p:extLst>
      <p:ext uri="{BB962C8B-B14F-4D97-AF65-F5344CB8AC3E}">
        <p14:creationId xmlns:p14="http://schemas.microsoft.com/office/powerpoint/2010/main" val="13412966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stretch>
            <a:fillRect/>
          </a:stretch>
        </p:blipFill>
        <p:spPr>
          <a:xfrm>
            <a:off x="250243" y="103517"/>
            <a:ext cx="8738482" cy="6650966"/>
          </a:xfrm>
          <a:prstGeom prst="rect">
            <a:avLst/>
          </a:prstGeom>
        </p:spPr>
      </p:pic>
    </p:spTree>
    <p:extLst>
      <p:ext uri="{BB962C8B-B14F-4D97-AF65-F5344CB8AC3E}">
        <p14:creationId xmlns:p14="http://schemas.microsoft.com/office/powerpoint/2010/main" val="174945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sz="3200" b="1" dirty="0" smtClean="0">
                <a:solidFill>
                  <a:srgbClr val="7030A0"/>
                </a:solidFill>
                <a:latin typeface="Times New Roman" pitchFamily="18" charset="0"/>
                <a:ea typeface="標楷體" pitchFamily="65" charset="-120"/>
                <a:cs typeface="Times New Roman" pitchFamily="18" charset="0"/>
              </a:rPr>
              <a:t>消除對婦女一切形式歧視公約施行法</a:t>
            </a:r>
            <a:r>
              <a:rPr lang="en-US" altLang="zh-TW" sz="3200" b="1" dirty="0" smtClean="0">
                <a:solidFill>
                  <a:srgbClr val="7030A0"/>
                </a:solidFill>
                <a:latin typeface="Times New Roman" pitchFamily="18" charset="0"/>
                <a:ea typeface="標楷體" pitchFamily="65" charset="-120"/>
                <a:cs typeface="Times New Roman" pitchFamily="18" charset="0"/>
              </a:rPr>
              <a:t/>
            </a:r>
            <a:br>
              <a:rPr lang="en-US" altLang="zh-TW" sz="3200" b="1" dirty="0" smtClean="0">
                <a:solidFill>
                  <a:srgbClr val="7030A0"/>
                </a:solidFill>
                <a:latin typeface="Times New Roman" pitchFamily="18" charset="0"/>
                <a:ea typeface="標楷體" pitchFamily="65" charset="-120"/>
                <a:cs typeface="Times New Roman" pitchFamily="18" charset="0"/>
              </a:rPr>
            </a:br>
            <a:r>
              <a:rPr lang="zh-TW" altLang="en-US" sz="3200" b="1" dirty="0" smtClean="0">
                <a:solidFill>
                  <a:srgbClr val="7030A0"/>
                </a:solidFill>
                <a:latin typeface="Times New Roman" pitchFamily="18" charset="0"/>
                <a:ea typeface="標楷體" pitchFamily="65" charset="-120"/>
                <a:cs typeface="Times New Roman" pitchFamily="18" charset="0"/>
              </a:rPr>
              <a:t>步驟與範圍</a:t>
            </a:r>
            <a:endParaRPr lang="zh-TW" altLang="en-US" sz="3200" dirty="0" smtClean="0">
              <a:cs typeface="Times New Roman" pitchFamily="18" charset="0"/>
            </a:endParaRPr>
          </a:p>
        </p:txBody>
      </p:sp>
      <p:sp>
        <p:nvSpPr>
          <p:cNvPr id="16387" name="內容版面配置區 2"/>
          <p:cNvSpPr>
            <a:spLocks noGrp="1"/>
          </p:cNvSpPr>
          <p:nvPr>
            <p:ph idx="1"/>
          </p:nvPr>
        </p:nvSpPr>
        <p:spPr/>
        <p:txBody>
          <a:bodyPr/>
          <a:lstStyle/>
          <a:p>
            <a:pPr eaLnBrk="1" hangingPunct="1">
              <a:buFont typeface="Wingdings 2" pitchFamily="18" charset="2"/>
              <a:buNone/>
            </a:pPr>
            <a:r>
              <a:rPr lang="zh-TW" altLang="en-US" sz="2600" b="1" dirty="0" smtClean="0">
                <a:latin typeface="Times New Roman" pitchFamily="18" charset="0"/>
                <a:ea typeface="標楷體" pitchFamily="65" charset="-120"/>
                <a:cs typeface="Times New Roman" pitchFamily="18" charset="0"/>
              </a:rPr>
              <a:t>第四、五、七、八條：</a:t>
            </a:r>
            <a:r>
              <a:rPr lang="zh-TW" altLang="zh-TW" sz="2600" b="1" dirty="0" smtClean="0">
                <a:latin typeface="Times New Roman" pitchFamily="18" charset="0"/>
                <a:ea typeface="標楷體" pitchFamily="65" charset="-120"/>
                <a:cs typeface="Times New Roman" pitchFamily="18" charset="0"/>
              </a:rPr>
              <a:t>辦理單位為「各級政府機關」</a:t>
            </a:r>
            <a:endParaRPr lang="en-US" altLang="zh-TW" sz="2600" b="1" dirty="0" smtClean="0">
              <a:latin typeface="Times New Roman" pitchFamily="18" charset="0"/>
              <a:ea typeface="標楷體" pitchFamily="65" charset="-120"/>
              <a:cs typeface="Times New Roman" pitchFamily="18" charset="0"/>
            </a:endParaRPr>
          </a:p>
          <a:p>
            <a:pPr eaLnBrk="1" hangingPunct="1">
              <a:lnSpc>
                <a:spcPts val="3500"/>
              </a:lnSpc>
              <a:buFont typeface="Wingdings 2" pitchFamily="18" charset="2"/>
              <a:buNone/>
            </a:pPr>
            <a:endParaRPr lang="en-US" altLang="zh-TW" sz="2600" b="1" dirty="0" smtClean="0">
              <a:latin typeface="Times New Roman" pitchFamily="18" charset="0"/>
              <a:ea typeface="標楷體" pitchFamily="65" charset="-120"/>
              <a:cs typeface="Times New Roman" pitchFamily="18" charset="0"/>
            </a:endParaRPr>
          </a:p>
          <a:p>
            <a:pPr eaLnBrk="1" hangingPunct="1">
              <a:lnSpc>
                <a:spcPts val="3500"/>
              </a:lnSpc>
              <a:buFont typeface="Wingdings 2" pitchFamily="18" charset="2"/>
              <a:buNone/>
            </a:pPr>
            <a:r>
              <a:rPr lang="zh-TW" altLang="en-US" sz="2600" b="1" dirty="0" smtClean="0">
                <a:latin typeface="Times New Roman" pitchFamily="18" charset="0"/>
                <a:ea typeface="標楷體" pitchFamily="65" charset="-120"/>
                <a:cs typeface="Times New Roman" pitchFamily="18" charset="0"/>
              </a:rPr>
              <a:t>附帶決議：</a:t>
            </a:r>
            <a:r>
              <a:rPr lang="en-US" altLang="zh-TW" sz="2600" b="1" dirty="0" smtClean="0">
                <a:latin typeface="Times New Roman" pitchFamily="18" charset="0"/>
                <a:ea typeface="標楷體" pitchFamily="65" charset="-120"/>
                <a:cs typeface="Times New Roman" pitchFamily="18" charset="0"/>
              </a:rPr>
              <a:t> </a:t>
            </a:r>
          </a:p>
          <a:p>
            <a:pPr eaLnBrk="1" hangingPunct="1">
              <a:lnSpc>
                <a:spcPts val="3500"/>
              </a:lnSpc>
              <a:buFont typeface="Wingdings 2" pitchFamily="18" charset="2"/>
              <a:buNone/>
            </a:pPr>
            <a:r>
              <a:rPr lang="en-US" altLang="zh-TW" sz="2400" b="1" dirty="0" smtClean="0">
                <a:solidFill>
                  <a:srgbClr val="800000"/>
                </a:solidFill>
                <a:latin typeface="Times New Roman" pitchFamily="18" charset="0"/>
                <a:ea typeface="標楷體" pitchFamily="65" charset="-120"/>
                <a:cs typeface="Times New Roman" pitchFamily="18" charset="0"/>
              </a:rPr>
              <a:t>1</a:t>
            </a:r>
            <a:r>
              <a:rPr lang="zh-TW" altLang="en-US" sz="2400" b="1" dirty="0" smtClean="0">
                <a:solidFill>
                  <a:srgbClr val="800000"/>
                </a:solidFill>
                <a:latin typeface="Times New Roman" pitchFamily="18" charset="0"/>
                <a:ea typeface="標楷體" pitchFamily="65" charset="-120"/>
                <a:cs typeface="Times New Roman" pitchFamily="18" charset="0"/>
              </a:rPr>
              <a:t>）五院</a:t>
            </a:r>
            <a:r>
              <a:rPr lang="zh-TW" altLang="zh-TW" sz="2400" b="1" dirty="0" smtClean="0">
                <a:solidFill>
                  <a:srgbClr val="800000"/>
                </a:solidFill>
                <a:latin typeface="Times New Roman" pitchFamily="18" charset="0"/>
                <a:ea typeface="標楷體" pitchFamily="65" charset="-120"/>
                <a:cs typeface="Times New Roman" pitchFamily="18" charset="0"/>
              </a:rPr>
              <a:t>成立消除對婦女一切形式歧視</a:t>
            </a:r>
            <a:r>
              <a:rPr lang="zh-TW" altLang="zh-TW" sz="2400" b="1" dirty="0" smtClean="0">
                <a:solidFill>
                  <a:srgbClr val="0070C0"/>
                </a:solidFill>
                <a:latin typeface="Times New Roman" pitchFamily="18" charset="0"/>
                <a:ea typeface="標楷體" pitchFamily="65" charset="-120"/>
                <a:cs typeface="Times New Roman" pitchFamily="18" charset="0"/>
              </a:rPr>
              <a:t>監督機制</a:t>
            </a:r>
            <a:endParaRPr lang="en-US" altLang="zh-TW" sz="2400" b="1" dirty="0" smtClean="0">
              <a:solidFill>
                <a:srgbClr val="0070C0"/>
              </a:solidFill>
              <a:latin typeface="Times New Roman" pitchFamily="18" charset="0"/>
              <a:ea typeface="標楷體" pitchFamily="65" charset="-120"/>
              <a:cs typeface="Times New Roman" pitchFamily="18" charset="0"/>
            </a:endParaRPr>
          </a:p>
          <a:p>
            <a:pPr eaLnBrk="1" hangingPunct="1">
              <a:lnSpc>
                <a:spcPts val="3500"/>
              </a:lnSpc>
              <a:buNone/>
            </a:pPr>
            <a:r>
              <a:rPr lang="en-US" altLang="zh-TW" sz="2400" b="1" dirty="0" smtClean="0">
                <a:solidFill>
                  <a:srgbClr val="800000"/>
                </a:solidFill>
                <a:latin typeface="Times New Roman" pitchFamily="18" charset="0"/>
                <a:ea typeface="標楷體" pitchFamily="65" charset="-120"/>
                <a:cs typeface="Times New Roman" pitchFamily="18" charset="0"/>
              </a:rPr>
              <a:t>2</a:t>
            </a:r>
            <a:r>
              <a:rPr lang="zh-TW" altLang="en-US" sz="2400" b="1" dirty="0" smtClean="0">
                <a:solidFill>
                  <a:srgbClr val="800000"/>
                </a:solidFill>
                <a:latin typeface="Times New Roman" pitchFamily="18" charset="0"/>
                <a:ea typeface="標楷體" pitchFamily="65" charset="-120"/>
                <a:cs typeface="Times New Roman" pitchFamily="18" charset="0"/>
              </a:rPr>
              <a:t>）</a:t>
            </a:r>
            <a:r>
              <a:rPr lang="zh-TW" altLang="zh-TW" sz="2400" b="1" dirty="0" smtClean="0">
                <a:solidFill>
                  <a:srgbClr val="800000"/>
                </a:solidFill>
                <a:latin typeface="Times New Roman" pitchFamily="18" charset="0"/>
                <a:ea typeface="標楷體" pitchFamily="65" charset="-120"/>
                <a:cs typeface="Times New Roman" pitchFamily="18" charset="0"/>
              </a:rPr>
              <a:t>國家報告之單位係</a:t>
            </a:r>
            <a:r>
              <a:rPr lang="zh-TW" altLang="en-US" sz="2400" b="1" dirty="0" smtClean="0">
                <a:solidFill>
                  <a:srgbClr val="800000"/>
                </a:solidFill>
                <a:latin typeface="Times New Roman" pitchFamily="18" charset="0"/>
                <a:ea typeface="標楷體" pitchFamily="65" charset="-120"/>
                <a:cs typeface="Times New Roman" pitchFamily="18" charset="0"/>
              </a:rPr>
              <a:t>包含</a:t>
            </a:r>
            <a:r>
              <a:rPr lang="zh-TW" altLang="zh-TW" sz="2400" b="1" dirty="0" smtClean="0">
                <a:solidFill>
                  <a:srgbClr val="0070C0"/>
                </a:solidFill>
                <a:latin typeface="Times New Roman" pitchFamily="18" charset="0"/>
                <a:ea typeface="標楷體" pitchFamily="65" charset="-120"/>
                <a:cs typeface="Times New Roman" pitchFamily="18" charset="0"/>
              </a:rPr>
              <a:t>整體政府</a:t>
            </a:r>
            <a:r>
              <a:rPr lang="zh-TW" altLang="zh-TW" sz="2400" b="1" dirty="0" smtClean="0">
                <a:solidFill>
                  <a:srgbClr val="800000"/>
                </a:solidFill>
                <a:latin typeface="Times New Roman" pitchFamily="18" charset="0"/>
                <a:ea typeface="標楷體" pitchFamily="65" charset="-120"/>
                <a:cs typeface="Times New Roman" pitchFamily="18" charset="0"/>
              </a:rPr>
              <a:t>，包括行政院、立法院、司法院、考試院、監察院及各級政府地方機關。</a:t>
            </a:r>
            <a:endParaRPr lang="en-US" altLang="zh-TW" sz="2400" b="1" dirty="0" smtClean="0">
              <a:solidFill>
                <a:srgbClr val="800000"/>
              </a:solidFill>
              <a:latin typeface="Times New Roman" pitchFamily="18" charset="0"/>
              <a:ea typeface="標楷體" pitchFamily="65" charset="-120"/>
              <a:cs typeface="Times New Roman" pitchFamily="18" charset="0"/>
            </a:endParaRPr>
          </a:p>
        </p:txBody>
      </p:sp>
      <p:sp>
        <p:nvSpPr>
          <p:cNvPr id="16388" name="投影片編號版面配置區 3"/>
          <p:cNvSpPr>
            <a:spLocks noGrp="1"/>
          </p:cNvSpPr>
          <p:nvPr>
            <p:ph type="sldNum" sz="quarter" idx="4294967295"/>
          </p:nvPr>
        </p:nvSpPr>
        <p:spPr bwMode="auto">
          <a:xfrm>
            <a:off x="6781800" y="6521450"/>
            <a:ext cx="2133600" cy="319088"/>
          </a:xfrm>
          <a:prstGeom prst="rect">
            <a:avLst/>
          </a:prstGeom>
          <a:noFill/>
          <a:ln>
            <a:miter lim="800000"/>
            <a:headEnd/>
            <a:tailEnd/>
          </a:ln>
        </p:spPr>
        <p:txBody>
          <a:bodyPr/>
          <a:lstStyle/>
          <a:p>
            <a:fld id="{81E99173-B4E4-4769-8F96-D2D98C037D45}" type="slidenum">
              <a:rPr lang="en-US" altLang="zh-TW" smtClean="0">
                <a:latin typeface="Arial" pitchFamily="34" charset="0"/>
                <a:ea typeface="新細明體" pitchFamily="18" charset="-120"/>
              </a:rPr>
              <a:pPr/>
              <a:t>4</a:t>
            </a:fld>
            <a:endParaRPr lang="en-US" altLang="zh-TW" smtClean="0">
              <a:latin typeface="Arial" pitchFamily="34" charset="0"/>
              <a:ea typeface="新細明體" pitchFamily="18" charset="-120"/>
            </a:endParaRPr>
          </a:p>
        </p:txBody>
      </p:sp>
      <p:sp>
        <p:nvSpPr>
          <p:cNvPr id="5" name="矩形 4"/>
          <p:cNvSpPr/>
          <p:nvPr/>
        </p:nvSpPr>
        <p:spPr>
          <a:xfrm>
            <a:off x="5436096" y="5877272"/>
            <a:ext cx="2505814" cy="523220"/>
          </a:xfrm>
          <a:prstGeom prst="rect">
            <a:avLst/>
          </a:prstGeom>
        </p:spPr>
        <p:txBody>
          <a:bodyPr wrap="none">
            <a:spAutoFit/>
          </a:bodyPr>
          <a:lstStyle/>
          <a:p>
            <a:r>
              <a:rPr lang="zh-TW" altLang="en-US" sz="2800" b="1" dirty="0" smtClean="0">
                <a:solidFill>
                  <a:srgbClr val="7030A0"/>
                </a:solidFill>
                <a:latin typeface="Times New Roman" pitchFamily="18" charset="0"/>
                <a:ea typeface="標楷體" pitchFamily="65" charset="-120"/>
                <a:cs typeface="Times New Roman" pitchFamily="18" charset="0"/>
              </a:rPr>
              <a:t> </a:t>
            </a:r>
            <a:r>
              <a:rPr lang="en-US" altLang="zh-TW" b="1" dirty="0" smtClean="0">
                <a:solidFill>
                  <a:schemeClr val="tx1">
                    <a:lumMod val="65000"/>
                    <a:lumOff val="35000"/>
                  </a:schemeClr>
                </a:solidFill>
                <a:latin typeface="Times New Roman" pitchFamily="18" charset="0"/>
                <a:ea typeface="標楷體" pitchFamily="65" charset="-120"/>
                <a:cs typeface="Times New Roman" pitchFamily="18" charset="0"/>
              </a:rPr>
              <a:t>(</a:t>
            </a:r>
            <a:r>
              <a:rPr lang="zh-TW" altLang="en-US" b="1" dirty="0" smtClean="0">
                <a:solidFill>
                  <a:schemeClr val="tx1">
                    <a:lumMod val="65000"/>
                    <a:lumOff val="35000"/>
                  </a:schemeClr>
                </a:solidFill>
                <a:latin typeface="Times New Roman" pitchFamily="18" charset="0"/>
                <a:ea typeface="標楷體" pitchFamily="65" charset="-120"/>
                <a:cs typeface="Times New Roman" pitchFamily="18" charset="0"/>
              </a:rPr>
              <a:t>參考葉德蘭教授簡報</a:t>
            </a:r>
            <a:r>
              <a:rPr lang="en-US" altLang="zh-TW" b="1" dirty="0" smtClean="0">
                <a:solidFill>
                  <a:schemeClr val="tx1">
                    <a:lumMod val="65000"/>
                    <a:lumOff val="35000"/>
                  </a:schemeClr>
                </a:solidFill>
                <a:latin typeface="Times New Roman" pitchFamily="18" charset="0"/>
                <a:ea typeface="標楷體" pitchFamily="65" charset="-120"/>
                <a:cs typeface="Times New Roman" pitchFamily="18" charset="0"/>
              </a:rPr>
              <a:t>)</a:t>
            </a:r>
            <a:endParaRPr lang="zh-TW" altLang="en-US" dirty="0"/>
          </a:p>
        </p:txBody>
      </p:sp>
    </p:spTree>
    <p:extLst>
      <p:ext uri="{BB962C8B-B14F-4D97-AF65-F5344CB8AC3E}">
        <p14:creationId xmlns:p14="http://schemas.microsoft.com/office/powerpoint/2010/main" val="3754941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終止暴力與歧視：平等家庭</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a:xfrm>
            <a:off x="457200" y="1600200"/>
            <a:ext cx="7715200" cy="4873752"/>
          </a:xfrm>
        </p:spPr>
        <p:txBody>
          <a:bodyPr>
            <a:normAutofit fontScale="92500" lnSpcReduction="10000"/>
          </a:bodyPr>
          <a:lstStyle/>
          <a:p>
            <a:pPr algn="just"/>
            <a:r>
              <a:rPr lang="zh-TW" altLang="en-US" dirty="0" smtClean="0">
                <a:latin typeface="標楷體" pitchFamily="65" charset="-120"/>
                <a:ea typeface="標楷體" pitchFamily="65" charset="-120"/>
              </a:rPr>
              <a:t>家庭可能潛藏著不平等與暴力，因此聯合國</a:t>
            </a:r>
            <a:r>
              <a:rPr lang="en-US" altLang="zh-TW" dirty="0" smtClean="0">
                <a:latin typeface="標楷體" pitchFamily="65" charset="-120"/>
                <a:ea typeface="標楷體" pitchFamily="65" charset="-120"/>
              </a:rPr>
              <a:t>CEDAW</a:t>
            </a:r>
            <a:r>
              <a:rPr lang="zh-TW" altLang="en-US" dirty="0" smtClean="0">
                <a:latin typeface="標楷體" pitchFamily="65" charset="-120"/>
                <a:ea typeface="標楷體" pitchFamily="65" charset="-120"/>
              </a:rPr>
              <a:t>也關注婚姻與家庭關係中的女性處境。</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公約第</a:t>
            </a:r>
            <a:r>
              <a:rPr lang="en-US" altLang="zh-TW" dirty="0" smtClean="0">
                <a:latin typeface="標楷體" pitchFamily="65" charset="-120"/>
                <a:ea typeface="標楷體" pitchFamily="65" charset="-120"/>
              </a:rPr>
              <a:t>16</a:t>
            </a:r>
            <a:r>
              <a:rPr lang="zh-TW" altLang="en-US" dirty="0" smtClean="0">
                <a:latin typeface="標楷體" pitchFamily="65" charset="-120"/>
                <a:ea typeface="標楷體" pitchFamily="65" charset="-120"/>
              </a:rPr>
              <a:t>條：女性雖負責大部分家務勞動，其貢獻卻長期被貶低，應消除婚姻和家庭關係中的不平等。</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一般性建議</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號：不論家庭形式為何，配偶雙方都應對個人姓氏、專業、職業選擇權，以及家庭財產的經營、管理與處置享有同等的權利。</a:t>
            </a:r>
            <a:endParaRPr lang="en-US" altLang="zh-TW" dirty="0" smtClean="0">
              <a:latin typeface="標楷體" pitchFamily="65" charset="-120"/>
              <a:ea typeface="標楷體" pitchFamily="65" charset="-120"/>
            </a:endParaRPr>
          </a:p>
          <a:p>
            <a:pPr algn="just"/>
            <a:r>
              <a:rPr lang="zh-TW" altLang="en-US" dirty="0" smtClean="0">
                <a:latin typeface="標楷體" pitchFamily="65" charset="-120"/>
                <a:ea typeface="標楷體" pitchFamily="65" charset="-120"/>
              </a:rPr>
              <a:t>一般性建議</a:t>
            </a:r>
            <a:r>
              <a:rPr lang="en-US" altLang="zh-TW" dirty="0" smtClean="0">
                <a:latin typeface="標楷體" pitchFamily="65" charset="-120"/>
                <a:ea typeface="標楷體" pitchFamily="65" charset="-120"/>
              </a:rPr>
              <a:t>29</a:t>
            </a:r>
            <a:r>
              <a:rPr lang="zh-TW" altLang="en-US" dirty="0" smtClean="0">
                <a:latin typeface="標楷體" pitchFamily="65" charset="-120"/>
                <a:ea typeface="標楷體" pitchFamily="65" charset="-120"/>
              </a:rPr>
              <a:t>號：補充</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號，特別關注因各種關係解消帶來的經濟後果應由雙方平等承受，不應該危及女性的經濟安全。</a:t>
            </a:r>
            <a:endParaRPr lang="en-US" altLang="zh-TW" dirty="0" smtClean="0">
              <a:latin typeface="標楷體" pitchFamily="65" charset="-120"/>
              <a:ea typeface="標楷體" pitchFamily="65" charset="-120"/>
            </a:endParaRPr>
          </a:p>
          <a:p>
            <a:pPr algn="just"/>
            <a:endParaRPr lang="en-US" altLang="zh-TW" dirty="0" smtClean="0">
              <a:latin typeface="標楷體" pitchFamily="65" charset="-120"/>
              <a:ea typeface="標楷體" pitchFamily="65" charset="-120"/>
            </a:endParaRPr>
          </a:p>
          <a:p>
            <a:pPr algn="r">
              <a:buNone/>
            </a:pPr>
            <a:r>
              <a:rPr lang="zh-TW" altLang="en-US" dirty="0" smtClean="0">
                <a:latin typeface="標楷體" pitchFamily="65" charset="-120"/>
                <a:ea typeface="標楷體" pitchFamily="65" charset="-120"/>
              </a:rPr>
              <a:t>                                 </a:t>
            </a:r>
            <a:r>
              <a:rPr lang="zh-TW" altLang="en-US" sz="1400" dirty="0" smtClean="0">
                <a:latin typeface="標楷體" pitchFamily="65" charset="-120"/>
                <a:ea typeface="標楷體" pitchFamily="65" charset="-120"/>
              </a:rPr>
              <a:t>資料來源：</a:t>
            </a:r>
            <a:r>
              <a:rPr lang="en-US" altLang="zh-TW" sz="1400" dirty="0" smtClean="0">
                <a:latin typeface="標楷體" pitchFamily="65" charset="-120"/>
                <a:ea typeface="標楷體" pitchFamily="65" charset="-120"/>
              </a:rPr>
              <a:t>CEDAW</a:t>
            </a:r>
            <a:r>
              <a:rPr lang="zh-TW" altLang="en-US" sz="1400" dirty="0" smtClean="0">
                <a:latin typeface="標楷體" pitchFamily="65" charset="-120"/>
                <a:ea typeface="標楷體" pitchFamily="65" charset="-120"/>
              </a:rPr>
              <a:t>資訊網</a:t>
            </a:r>
            <a:endParaRPr lang="en-US" altLang="zh-TW" sz="1400" dirty="0" smtClean="0">
              <a:latin typeface="標楷體" pitchFamily="65" charset="-120"/>
              <a:ea typeface="標楷體" pitchFamily="65" charset="-120"/>
            </a:endParaRPr>
          </a:p>
          <a:p>
            <a:pPr>
              <a:buNone/>
            </a:pPr>
            <a:endParaRPr lang="zh-TW" altLang="en-US" dirty="0"/>
          </a:p>
        </p:txBody>
      </p:sp>
      <p:sp>
        <p:nvSpPr>
          <p:cNvPr id="5" name="投影片編號版面配置區 4"/>
          <p:cNvSpPr>
            <a:spLocks noGrp="1"/>
          </p:cNvSpPr>
          <p:nvPr>
            <p:ph type="sldNum" sz="quarter" idx="4294967295"/>
          </p:nvPr>
        </p:nvSpPr>
        <p:spPr/>
        <p:txBody>
          <a:bodyPr/>
          <a:lstStyle/>
          <a:p>
            <a:r>
              <a:rPr lang="en-US" altLang="zh-TW" dirty="0" smtClean="0"/>
              <a:t>5</a:t>
            </a:r>
            <a:endParaRPr lang="zh-TW" altLang="en-US" dirty="0"/>
          </a:p>
        </p:txBody>
      </p:sp>
    </p:spTree>
    <p:extLst>
      <p:ext uri="{BB962C8B-B14F-4D97-AF65-F5344CB8AC3E}">
        <p14:creationId xmlns:p14="http://schemas.microsoft.com/office/powerpoint/2010/main" val="2171814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終止暴力與歧視：平等家庭</a:t>
            </a:r>
            <a:endParaRPr lang="zh-TW" altLang="en-US" dirty="0"/>
          </a:p>
        </p:txBody>
      </p:sp>
      <p:sp>
        <p:nvSpPr>
          <p:cNvPr id="3" name="內容版面配置區 2"/>
          <p:cNvSpPr>
            <a:spLocks noGrp="1"/>
          </p:cNvSpPr>
          <p:nvPr>
            <p:ph sz="quarter" idx="1"/>
          </p:nvPr>
        </p:nvSpPr>
        <p:spPr>
          <a:xfrm>
            <a:off x="457200" y="1600200"/>
            <a:ext cx="7643192" cy="4873752"/>
          </a:xfrm>
        </p:spPr>
        <p:txBody>
          <a:bodyPr>
            <a:normAutofit/>
          </a:bodyPr>
          <a:lstStyle/>
          <a:p>
            <a:pPr algn="just"/>
            <a:r>
              <a:rPr lang="en-US" altLang="zh-TW" sz="2800" dirty="0" smtClean="0">
                <a:latin typeface="標楷體" pitchFamily="65" charset="-120"/>
                <a:ea typeface="標楷體" pitchFamily="65" charset="-120"/>
              </a:rPr>
              <a:t>2013</a:t>
            </a:r>
            <a:r>
              <a:rPr lang="zh-TW" altLang="en-US"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CEDAW</a:t>
            </a:r>
            <a:r>
              <a:rPr lang="zh-TW" altLang="en-US" sz="2800" dirty="0" smtClean="0">
                <a:latin typeface="標楷體" pitchFamily="65" charset="-120"/>
                <a:ea typeface="標楷體" pitchFamily="65" charset="-120"/>
              </a:rPr>
              <a:t>委員會通過第</a:t>
            </a:r>
            <a:r>
              <a:rPr lang="en-US" altLang="zh-TW" sz="2800" dirty="0" smtClean="0">
                <a:latin typeface="標楷體" pitchFamily="65" charset="-120"/>
                <a:ea typeface="標楷體" pitchFamily="65" charset="-120"/>
              </a:rPr>
              <a:t>29</a:t>
            </a:r>
            <a:r>
              <a:rPr lang="zh-TW" altLang="en-US" sz="2800" dirty="0" smtClean="0">
                <a:latin typeface="標楷體" pitchFamily="65" charset="-120"/>
                <a:ea typeface="標楷體" pitchFamily="65" charset="-120"/>
              </a:rPr>
              <a:t>號一般性建議，強調為了保護不同婚姻與家庭關係中的女性人權，家庭觀念必須廣義來理解，至少包括：</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一、民事婚姻</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二、宗教婚姻</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三、登記伴侶</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四、事實結合</a:t>
            </a:r>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pPr algn="r">
              <a:buNone/>
            </a:pPr>
            <a:r>
              <a:rPr lang="zh-TW" altLang="en-US" sz="1400" dirty="0" smtClean="0">
                <a:latin typeface="標楷體" pitchFamily="65" charset="-120"/>
                <a:ea typeface="標楷體" pitchFamily="65" charset="-120"/>
              </a:rPr>
              <a:t>資料來源：</a:t>
            </a:r>
            <a:r>
              <a:rPr lang="en-US" altLang="zh-TW" sz="1400" dirty="0" smtClean="0">
                <a:latin typeface="標楷體" pitchFamily="65" charset="-120"/>
                <a:ea typeface="標楷體" pitchFamily="65" charset="-120"/>
              </a:rPr>
              <a:t>CEDAW</a:t>
            </a:r>
            <a:r>
              <a:rPr lang="zh-TW" altLang="en-US" sz="1400" dirty="0" smtClean="0">
                <a:latin typeface="標楷體" pitchFamily="65" charset="-120"/>
                <a:ea typeface="標楷體" pitchFamily="65" charset="-120"/>
              </a:rPr>
              <a:t>資訊網</a:t>
            </a:r>
            <a:endParaRPr lang="en-US" altLang="zh-TW" sz="1400" dirty="0" smtClean="0">
              <a:latin typeface="標楷體" pitchFamily="65" charset="-120"/>
              <a:ea typeface="標楷體" pitchFamily="65" charset="-120"/>
            </a:endParaRPr>
          </a:p>
          <a:p>
            <a:pPr>
              <a:buNone/>
            </a:pPr>
            <a:endParaRPr lang="zh-TW" altLang="en-US" sz="2800"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6</a:t>
            </a:fld>
            <a:endParaRPr lang="zh-TW" altLang="en-US"/>
          </a:p>
        </p:txBody>
      </p:sp>
    </p:spTree>
    <p:extLst>
      <p:ext uri="{BB962C8B-B14F-4D97-AF65-F5344CB8AC3E}">
        <p14:creationId xmlns:p14="http://schemas.microsoft.com/office/powerpoint/2010/main" val="1293274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臺灣邁向平等家庭的法律沿革</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a:xfrm>
            <a:off x="457200" y="1600200"/>
            <a:ext cx="7643192" cy="5141168"/>
          </a:xfrm>
        </p:spPr>
        <p:txBody>
          <a:bodyPr>
            <a:normAutofit fontScale="92500" lnSpcReduction="10000"/>
          </a:bodyPr>
          <a:lstStyle/>
          <a:p>
            <a:pPr algn="just"/>
            <a:r>
              <a:rPr lang="en-US" altLang="zh-TW" dirty="0" smtClean="0">
                <a:latin typeface="標楷體" pitchFamily="65" charset="-120"/>
                <a:ea typeface="標楷體" pitchFamily="65" charset="-120"/>
              </a:rPr>
              <a:t>1994</a:t>
            </a:r>
            <a:r>
              <a:rPr lang="zh-TW" altLang="en-US" dirty="0" smtClean="0">
                <a:latin typeface="標楷體" pitchFamily="65" charset="-120"/>
                <a:ea typeface="標楷體" pitchFamily="65" charset="-120"/>
              </a:rPr>
              <a:t>年釋字第</a:t>
            </a:r>
            <a:r>
              <a:rPr lang="en-US" altLang="zh-TW" dirty="0" smtClean="0">
                <a:latin typeface="標楷體" pitchFamily="65" charset="-120"/>
                <a:ea typeface="標楷體" pitchFamily="65" charset="-120"/>
              </a:rPr>
              <a:t>365</a:t>
            </a:r>
            <a:r>
              <a:rPr lang="zh-TW" altLang="en-US" dirty="0" smtClean="0">
                <a:latin typeface="標楷體" pitchFamily="65" charset="-120"/>
                <a:ea typeface="標楷體" pitchFamily="65" charset="-120"/>
              </a:rPr>
              <a:t>號 宣告「親權行使以父權為優先」違憲，應基於兩性平等原則及兼顧未成年子女之最佳利益。</a:t>
            </a:r>
            <a:endParaRPr lang="en-US" altLang="zh-TW" dirty="0" smtClean="0">
              <a:latin typeface="標楷體" pitchFamily="65" charset="-120"/>
              <a:ea typeface="標楷體" pitchFamily="65" charset="-120"/>
            </a:endParaRPr>
          </a:p>
          <a:p>
            <a:pPr algn="just"/>
            <a:r>
              <a:rPr lang="en-US" altLang="zh-TW" dirty="0" smtClean="0">
                <a:latin typeface="標楷體" pitchFamily="65" charset="-120"/>
                <a:ea typeface="標楷體" pitchFamily="65" charset="-120"/>
              </a:rPr>
              <a:t>1998</a:t>
            </a:r>
            <a:r>
              <a:rPr lang="zh-TW" altLang="en-US" dirty="0" smtClean="0">
                <a:latin typeface="標楷體" pitchFamily="65" charset="-120"/>
                <a:ea typeface="標楷體" pitchFamily="65" charset="-120"/>
              </a:rPr>
              <a:t>年修改民法 修正妻冠夫姓原則，改為夫妻各保有其本性。</a:t>
            </a:r>
            <a:endParaRPr lang="en-US" altLang="zh-TW" dirty="0" smtClean="0">
              <a:latin typeface="標楷體" pitchFamily="65" charset="-120"/>
              <a:ea typeface="標楷體" pitchFamily="65" charset="-120"/>
            </a:endParaRPr>
          </a:p>
          <a:p>
            <a:pPr algn="just"/>
            <a:r>
              <a:rPr lang="en-US" altLang="zh-TW" dirty="0" smtClean="0">
                <a:latin typeface="標楷體" pitchFamily="65" charset="-120"/>
                <a:ea typeface="標楷體" pitchFamily="65" charset="-120"/>
              </a:rPr>
              <a:t>2007</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2010</a:t>
            </a:r>
            <a:r>
              <a:rPr lang="zh-TW" altLang="en-US" dirty="0" smtClean="0">
                <a:latin typeface="標楷體" pitchFamily="65" charset="-120"/>
                <a:ea typeface="標楷體" pitchFamily="65" charset="-120"/>
              </a:rPr>
              <a:t>年修改民法 修正子女從父姓原則，改為父母以書面約定或戶政事務所抽籤。</a:t>
            </a:r>
            <a:endParaRPr lang="en-US" altLang="zh-TW" dirty="0" smtClean="0">
              <a:latin typeface="標楷體" pitchFamily="65" charset="-120"/>
              <a:ea typeface="標楷體" pitchFamily="65" charset="-120"/>
            </a:endParaRPr>
          </a:p>
          <a:p>
            <a:pPr algn="just"/>
            <a:r>
              <a:rPr lang="en-US" altLang="zh-TW" dirty="0" smtClean="0">
                <a:latin typeface="標楷體" pitchFamily="65" charset="-120"/>
                <a:ea typeface="標楷體" pitchFamily="65" charset="-120"/>
              </a:rPr>
              <a:t>2017</a:t>
            </a:r>
            <a:r>
              <a:rPr lang="zh-TW" altLang="en-US" dirty="0" smtClean="0">
                <a:latin typeface="標楷體" pitchFamily="65" charset="-120"/>
                <a:ea typeface="標楷體" pitchFamily="65" charset="-120"/>
              </a:rPr>
              <a:t>年釋字第</a:t>
            </a:r>
            <a:r>
              <a:rPr lang="en-US" altLang="zh-TW" dirty="0" smtClean="0">
                <a:latin typeface="標楷體" pitchFamily="65" charset="-120"/>
                <a:ea typeface="標楷體" pitchFamily="65" charset="-120"/>
              </a:rPr>
              <a:t>748</a:t>
            </a:r>
            <a:r>
              <a:rPr lang="zh-TW" altLang="en-US" dirty="0" smtClean="0">
                <a:latin typeface="標楷體" pitchFamily="65" charset="-120"/>
                <a:ea typeface="標楷體" pitchFamily="65" charset="-120"/>
              </a:rPr>
              <a:t>號 宣告「婚姻須為一男一女之結合」違憲，應使同性之間能與異性之間享有平等之結婚權利。</a:t>
            </a:r>
            <a:endParaRPr lang="en-US" altLang="zh-TW" dirty="0" smtClean="0">
              <a:latin typeface="標楷體" pitchFamily="65" charset="-120"/>
              <a:ea typeface="標楷體" pitchFamily="65" charset="-120"/>
            </a:endParaRPr>
          </a:p>
          <a:p>
            <a:pPr algn="just"/>
            <a:r>
              <a:rPr lang="en-US" altLang="zh-TW" dirty="0" smtClean="0">
                <a:latin typeface="標楷體" pitchFamily="65" charset="-120"/>
                <a:ea typeface="標楷體" pitchFamily="65" charset="-120"/>
              </a:rPr>
              <a:t>2018</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CEDAW</a:t>
            </a:r>
            <a:r>
              <a:rPr lang="zh-TW" altLang="en-US" dirty="0" smtClean="0">
                <a:latin typeface="標楷體" pitchFamily="65" charset="-120"/>
                <a:ea typeface="標楷體" pitchFamily="65" charset="-120"/>
              </a:rPr>
              <a:t>總結性意見 呼籲政府落實司法院第</a:t>
            </a:r>
            <a:r>
              <a:rPr lang="en-US" altLang="zh-TW" dirty="0" smtClean="0">
                <a:latin typeface="標楷體" pitchFamily="65" charset="-120"/>
                <a:ea typeface="標楷體" pitchFamily="65" charset="-120"/>
              </a:rPr>
              <a:t>748</a:t>
            </a:r>
            <a:r>
              <a:rPr lang="zh-TW" altLang="en-US" dirty="0" smtClean="0">
                <a:latin typeface="標楷體" pitchFamily="65" charset="-120"/>
                <a:ea typeface="標楷體" pitchFamily="65" charset="-120"/>
              </a:rPr>
              <a:t>號解釋，通過訂婚、結婚年齡的相關修正案以及同性婚姻法制化，勿再有任何延遲。</a:t>
            </a:r>
            <a:endParaRPr lang="en-US" altLang="zh-TW" dirty="0" smtClean="0">
              <a:latin typeface="標楷體" pitchFamily="65" charset="-120"/>
              <a:ea typeface="標楷體" pitchFamily="65" charset="-120"/>
            </a:endParaRPr>
          </a:p>
          <a:p>
            <a:pPr algn="r">
              <a:buNone/>
            </a:pPr>
            <a:r>
              <a:rPr lang="zh-TW" altLang="en-US" sz="1400" dirty="0" smtClean="0">
                <a:latin typeface="標楷體" pitchFamily="65" charset="-120"/>
                <a:ea typeface="標楷體" pitchFamily="65" charset="-120"/>
              </a:rPr>
              <a:t>資料來源：</a:t>
            </a:r>
            <a:r>
              <a:rPr lang="en-US" altLang="zh-TW" sz="1400" dirty="0" smtClean="0">
                <a:latin typeface="標楷體" pitchFamily="65" charset="-120"/>
                <a:ea typeface="標楷體" pitchFamily="65" charset="-120"/>
              </a:rPr>
              <a:t>CEDAW</a:t>
            </a:r>
            <a:r>
              <a:rPr lang="zh-TW" altLang="en-US" sz="1400" dirty="0" smtClean="0">
                <a:latin typeface="標楷體" pitchFamily="65" charset="-120"/>
                <a:ea typeface="標楷體" pitchFamily="65" charset="-120"/>
              </a:rPr>
              <a:t>資訊網</a:t>
            </a:r>
            <a:endParaRPr lang="en-US" altLang="zh-TW" sz="1400" dirty="0" smtClean="0">
              <a:latin typeface="標楷體" pitchFamily="65" charset="-120"/>
              <a:ea typeface="標楷體" pitchFamily="65" charset="-120"/>
            </a:endParaRPr>
          </a:p>
          <a:p>
            <a:pPr algn="just">
              <a:buNone/>
            </a:pPr>
            <a:endParaRPr lang="en-US" altLang="zh-TW" dirty="0" smtClean="0">
              <a:latin typeface="標楷體" pitchFamily="65" charset="-120"/>
              <a:ea typeface="標楷體" pitchFamily="65" charset="-120"/>
            </a:endParaRPr>
          </a:p>
          <a:p>
            <a:pPr algn="just"/>
            <a:endParaRPr lang="zh-TW" altLang="en-US" dirty="0"/>
          </a:p>
        </p:txBody>
      </p:sp>
      <p:sp>
        <p:nvSpPr>
          <p:cNvPr id="5" name="投影片編號版面配置區 4"/>
          <p:cNvSpPr>
            <a:spLocks noGrp="1"/>
          </p:cNvSpPr>
          <p:nvPr>
            <p:ph type="sldNum" sz="quarter" idx="4294967295"/>
          </p:nvPr>
        </p:nvSpPr>
        <p:spPr/>
        <p:txBody>
          <a:bodyPr/>
          <a:lstStyle/>
          <a:p>
            <a:r>
              <a:rPr lang="en-US" altLang="zh-TW" dirty="0" smtClean="0"/>
              <a:t>7</a:t>
            </a:r>
            <a:endParaRPr lang="zh-TW" altLang="en-US" dirty="0"/>
          </a:p>
        </p:txBody>
      </p:sp>
    </p:spTree>
    <p:extLst>
      <p:ext uri="{BB962C8B-B14F-4D97-AF65-F5344CB8AC3E}">
        <p14:creationId xmlns:p14="http://schemas.microsoft.com/office/powerpoint/2010/main" val="419157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女性參與決策比例</a:t>
            </a:r>
            <a:endParaRPr lang="zh-TW" altLang="en-US" dirty="0">
              <a:latin typeface="標楷體" pitchFamily="65" charset="-120"/>
              <a:ea typeface="標楷體" pitchFamily="65" charset="-120"/>
            </a:endParaRPr>
          </a:p>
        </p:txBody>
      </p:sp>
      <p:sp>
        <p:nvSpPr>
          <p:cNvPr id="3" name="內容版面配置區 2"/>
          <p:cNvSpPr>
            <a:spLocks noGrp="1"/>
          </p:cNvSpPr>
          <p:nvPr>
            <p:ph sz="quarter" idx="1"/>
          </p:nvPr>
        </p:nvSpPr>
        <p:spPr/>
        <p:txBody>
          <a:bodyPr>
            <a:normAutofit fontScale="92500" lnSpcReduction="20000"/>
          </a:bodyPr>
          <a:lstStyle/>
          <a:p>
            <a:pPr algn="just"/>
            <a:r>
              <a:rPr lang="en-US" altLang="zh-TW" sz="3200" dirty="0" smtClean="0">
                <a:latin typeface="標楷體" pitchFamily="65" charset="-120"/>
                <a:ea typeface="標楷體" pitchFamily="65" charset="-120"/>
              </a:rPr>
              <a:t>CEDAW</a:t>
            </a:r>
            <a:r>
              <a:rPr lang="zh-TW" altLang="en-US" sz="3200" dirty="0" smtClean="0">
                <a:latin typeface="標楷體" pitchFamily="65" charset="-120"/>
                <a:ea typeface="標楷體" pitchFamily="65" charset="-120"/>
              </a:rPr>
              <a:t>結論性意見第</a:t>
            </a:r>
            <a:r>
              <a:rPr lang="en-US" altLang="zh-TW" sz="3200" dirty="0" smtClean="0">
                <a:latin typeface="標楷體" pitchFamily="65" charset="-120"/>
                <a:ea typeface="標楷體" pitchFamily="65" charset="-120"/>
              </a:rPr>
              <a:t>32</a:t>
            </a:r>
            <a:r>
              <a:rPr lang="zh-TW" altLang="en-US" sz="3200" dirty="0" smtClean="0">
                <a:latin typeface="標楷體" pitchFamily="65" charset="-120"/>
                <a:ea typeface="標楷體" pitchFamily="65" charset="-120"/>
              </a:rPr>
              <a:t>點</a:t>
            </a:r>
            <a:endParaRPr lang="en-US" altLang="zh-TW" sz="3200" dirty="0" smtClean="0">
              <a:latin typeface="標楷體" pitchFamily="65" charset="-120"/>
              <a:ea typeface="標楷體" pitchFamily="65" charset="-120"/>
            </a:endParaRPr>
          </a:p>
          <a:p>
            <a:pPr algn="just">
              <a:buNone/>
            </a:pPr>
            <a:r>
              <a:rPr lang="zh-TW" altLang="en-US" sz="3200" dirty="0" smtClean="0">
                <a:latin typeface="標楷體" pitchFamily="65" charset="-120"/>
                <a:ea typeface="標楷體" pitchFamily="65" charset="-120"/>
              </a:rPr>
              <a:t> 審查委員會關切大法官、司法體系中高階職位、市長、民選地方首長、上市公司董事長及其監察人、資深外交官、海外代表團長，以及醫療、教育及研究機構中行政主管人員，女性持續不足。</a:t>
            </a:r>
            <a:endParaRPr lang="en-US" altLang="zh-TW" sz="3200" dirty="0" smtClean="0">
              <a:latin typeface="標楷體" pitchFamily="65" charset="-120"/>
              <a:ea typeface="標楷體" pitchFamily="65" charset="-120"/>
            </a:endParaRPr>
          </a:p>
          <a:p>
            <a:pPr algn="just">
              <a:buNone/>
            </a:pPr>
            <a:endParaRPr lang="en-US" altLang="zh-TW" sz="3200" dirty="0" smtClean="0">
              <a:latin typeface="標楷體" pitchFamily="65" charset="-120"/>
              <a:ea typeface="標楷體" pitchFamily="65" charset="-120"/>
            </a:endParaRPr>
          </a:p>
          <a:p>
            <a:pPr algn="just">
              <a:buNone/>
            </a:pPr>
            <a:endParaRPr lang="en-US" altLang="zh-TW" sz="3200" dirty="0" smtClean="0">
              <a:latin typeface="標楷體" pitchFamily="65" charset="-120"/>
              <a:ea typeface="標楷體" pitchFamily="65" charset="-120"/>
            </a:endParaRPr>
          </a:p>
          <a:p>
            <a:pPr algn="r">
              <a:buNone/>
            </a:pPr>
            <a:r>
              <a:rPr lang="zh-TW" altLang="en-US" sz="1400" dirty="0" smtClean="0">
                <a:latin typeface="標楷體" pitchFamily="65" charset="-120"/>
                <a:ea typeface="標楷體" pitchFamily="65" charset="-120"/>
              </a:rPr>
              <a:t>資料來源：</a:t>
            </a:r>
            <a:r>
              <a:rPr lang="en-US" altLang="zh-TW" sz="1400" dirty="0" smtClean="0">
                <a:latin typeface="標楷體" pitchFamily="65" charset="-120"/>
                <a:ea typeface="標楷體" pitchFamily="65" charset="-120"/>
              </a:rPr>
              <a:t>CEDAW</a:t>
            </a:r>
            <a:r>
              <a:rPr lang="zh-TW" altLang="en-US" sz="1400" dirty="0" smtClean="0">
                <a:latin typeface="標楷體" pitchFamily="65" charset="-120"/>
                <a:ea typeface="標楷體" pitchFamily="65" charset="-120"/>
              </a:rPr>
              <a:t>資訊網</a:t>
            </a:r>
            <a:endParaRPr lang="en-US" altLang="zh-TW" sz="1400" dirty="0" smtClean="0">
              <a:latin typeface="標楷體" pitchFamily="65" charset="-120"/>
              <a:ea typeface="標楷體" pitchFamily="65" charset="-120"/>
            </a:endParaRPr>
          </a:p>
          <a:p>
            <a:pPr algn="just">
              <a:buNone/>
            </a:pPr>
            <a:endParaRPr lang="zh-TW" altLang="en-US" sz="3200"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8</a:t>
            </a:fld>
            <a:endParaRPr lang="zh-TW" altLang="en-US"/>
          </a:p>
        </p:txBody>
      </p:sp>
    </p:spTree>
    <p:extLst>
      <p:ext uri="{BB962C8B-B14F-4D97-AF65-F5344CB8AC3E}">
        <p14:creationId xmlns:p14="http://schemas.microsoft.com/office/powerpoint/2010/main" val="1277570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1600200"/>
            <a:ext cx="7715200" cy="4873752"/>
          </a:xfrm>
        </p:spPr>
        <p:txBody>
          <a:bodyPr>
            <a:normAutofit/>
          </a:bodyPr>
          <a:lstStyle/>
          <a:p>
            <a:r>
              <a:rPr lang="en-US" altLang="zh-TW" sz="3200" dirty="0" smtClean="0">
                <a:latin typeface="標楷體" pitchFamily="65" charset="-120"/>
                <a:ea typeface="標楷體" pitchFamily="65" charset="-120"/>
              </a:rPr>
              <a:t>CEDAW</a:t>
            </a:r>
            <a:r>
              <a:rPr lang="zh-TW" altLang="en-US" sz="3200" dirty="0" smtClean="0">
                <a:latin typeface="標楷體" pitchFamily="65" charset="-120"/>
                <a:ea typeface="標楷體" pitchFamily="65" charset="-120"/>
              </a:rPr>
              <a:t>結論性意見第</a:t>
            </a:r>
            <a:r>
              <a:rPr lang="en-US" altLang="zh-TW" sz="3200" dirty="0" smtClean="0">
                <a:latin typeface="標楷體" pitchFamily="65" charset="-120"/>
                <a:ea typeface="標楷體" pitchFamily="65" charset="-120"/>
              </a:rPr>
              <a:t>33</a:t>
            </a:r>
            <a:r>
              <a:rPr lang="zh-TW" altLang="en-US" sz="3200" dirty="0" smtClean="0">
                <a:latin typeface="標楷體" pitchFamily="65" charset="-120"/>
                <a:ea typeface="標楷體" pitchFamily="65" charset="-120"/>
              </a:rPr>
              <a:t>點</a:t>
            </a:r>
            <a:endParaRPr lang="en-US" altLang="zh-TW" sz="3200" dirty="0" smtClean="0">
              <a:latin typeface="標楷體" pitchFamily="65" charset="-120"/>
              <a:ea typeface="標楷體" pitchFamily="65" charset="-120"/>
            </a:endParaRPr>
          </a:p>
          <a:p>
            <a:pPr algn="just">
              <a:buNone/>
            </a:pPr>
            <a:r>
              <a:rPr lang="zh-TW" altLang="en-US" sz="3200" dirty="0" smtClean="0">
                <a:latin typeface="標楷體" pitchFamily="65" charset="-120"/>
                <a:ea typeface="標楷體" pitchFamily="65" charset="-120"/>
              </a:rPr>
              <a:t> 建議政府確保有效落實現有措施已進一步增加女性於政治及公共參與的代表性，特別是在各層級之決策以及公私機構與企業中的領導職位。</a:t>
            </a:r>
            <a:endParaRPr lang="en-US" altLang="zh-TW" sz="3200" dirty="0" smtClean="0">
              <a:latin typeface="標楷體" pitchFamily="65" charset="-120"/>
              <a:ea typeface="標楷體" pitchFamily="65" charset="-120"/>
            </a:endParaRPr>
          </a:p>
          <a:p>
            <a:pPr algn="just">
              <a:buNone/>
            </a:pPr>
            <a:endParaRPr lang="en-US" altLang="zh-TW" sz="3200" dirty="0" smtClean="0">
              <a:latin typeface="標楷體" pitchFamily="65" charset="-120"/>
              <a:ea typeface="標楷體" pitchFamily="65" charset="-120"/>
            </a:endParaRPr>
          </a:p>
          <a:p>
            <a:pPr algn="just">
              <a:buNone/>
            </a:pPr>
            <a:endParaRPr lang="en-US" altLang="zh-TW" sz="3200" dirty="0" smtClean="0">
              <a:latin typeface="標楷體" pitchFamily="65" charset="-120"/>
              <a:ea typeface="標楷體" pitchFamily="65" charset="-120"/>
            </a:endParaRPr>
          </a:p>
          <a:p>
            <a:pPr algn="r">
              <a:buNone/>
            </a:pPr>
            <a:r>
              <a:rPr lang="zh-TW" altLang="en-US" sz="1400" dirty="0" smtClean="0">
                <a:latin typeface="標楷體" pitchFamily="65" charset="-120"/>
                <a:ea typeface="標楷體" pitchFamily="65" charset="-120"/>
              </a:rPr>
              <a:t>資料來源：</a:t>
            </a:r>
            <a:r>
              <a:rPr lang="en-US" altLang="zh-TW" sz="1400" dirty="0" smtClean="0">
                <a:latin typeface="標楷體" pitchFamily="65" charset="-120"/>
                <a:ea typeface="標楷體" pitchFamily="65" charset="-120"/>
              </a:rPr>
              <a:t>CEDAW</a:t>
            </a:r>
            <a:r>
              <a:rPr lang="zh-TW" altLang="en-US" sz="1400" dirty="0" smtClean="0">
                <a:latin typeface="標楷體" pitchFamily="65" charset="-120"/>
                <a:ea typeface="標楷體" pitchFamily="65" charset="-120"/>
              </a:rPr>
              <a:t>資訊網</a:t>
            </a:r>
            <a:endParaRPr lang="en-US" altLang="zh-TW" sz="1400" dirty="0" smtClean="0">
              <a:latin typeface="標楷體" pitchFamily="65" charset="-120"/>
              <a:ea typeface="標楷體" pitchFamily="65" charset="-120"/>
            </a:endParaRPr>
          </a:p>
          <a:p>
            <a:pPr algn="just">
              <a:buNone/>
            </a:pPr>
            <a:endParaRPr lang="zh-TW" altLang="en-US" sz="3200" dirty="0">
              <a:latin typeface="標楷體" pitchFamily="65" charset="-120"/>
              <a:ea typeface="標楷體" pitchFamily="65" charset="-120"/>
            </a:endParaRPr>
          </a:p>
        </p:txBody>
      </p:sp>
      <p:sp>
        <p:nvSpPr>
          <p:cNvPr id="5" name="投影片編號版面配置區 4"/>
          <p:cNvSpPr>
            <a:spLocks noGrp="1"/>
          </p:cNvSpPr>
          <p:nvPr>
            <p:ph type="sldNum" sz="quarter" idx="4294967295"/>
          </p:nvPr>
        </p:nvSpPr>
        <p:spPr/>
        <p:txBody>
          <a:bodyPr/>
          <a:lstStyle/>
          <a:p>
            <a:fld id="{7F63C200-AF3F-4286-96BF-D4B8B01254ED}" type="slidenum">
              <a:rPr lang="zh-TW" altLang="en-US" smtClean="0"/>
              <a:pPr/>
              <a:t>9</a:t>
            </a:fld>
            <a:endParaRPr lang="zh-TW" altLang="en-US"/>
          </a:p>
        </p:txBody>
      </p:sp>
    </p:spTree>
    <p:extLst>
      <p:ext uri="{BB962C8B-B14F-4D97-AF65-F5344CB8AC3E}">
        <p14:creationId xmlns:p14="http://schemas.microsoft.com/office/powerpoint/2010/main" val="2556568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spcFirstLastPara="0" vert="vert270" wrap="square" lIns="11430" tIns="11430" rIns="11430" bIns="11430" numCol="1" spcCol="1270" anchor="ctr" anchorCtr="0">
        <a:noAutofit/>
      </a:bodyPr>
      <a:lstStyle>
        <a:defPPr algn="ctr" defTabSz="800100">
          <a:lnSpc>
            <a:spcPct val="90000"/>
          </a:lnSpc>
          <a:spcBef>
            <a:spcPct val="0"/>
          </a:spcBef>
          <a:spcAft>
            <a:spcPct val="35000"/>
          </a:spcAft>
          <a:defRPr dirty="0" smtClean="0">
            <a:latin typeface="標楷體" panose="03000509000000000000" pitchFamily="65" charset="-120"/>
            <a:ea typeface="標楷體" panose="03000509000000000000" pitchFamily="65" charset="-120"/>
          </a:defRPr>
        </a:defPPr>
      </a:lstStyle>
      <a:style>
        <a:lnRef idx="1">
          <a:schemeClr val="accent1"/>
        </a:lnRef>
        <a:fillRef idx="2">
          <a:schemeClr val="accent1"/>
        </a:fillRef>
        <a:effectRef idx="1">
          <a:schemeClr val="accent1"/>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1609</TotalTime>
  <Words>2745</Words>
  <Application>Microsoft Office PowerPoint</Application>
  <PresentationFormat>如螢幕大小 (4:3)</PresentationFormat>
  <Paragraphs>238</Paragraphs>
  <Slides>33</Slides>
  <Notes>6</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33</vt:i4>
      </vt:variant>
    </vt:vector>
  </HeadingPairs>
  <TitlesOfParts>
    <vt:vector size="45" baseType="lpstr">
      <vt:lpstr>微軟正黑體</vt:lpstr>
      <vt:lpstr>新細明體</vt:lpstr>
      <vt:lpstr>標楷體</vt:lpstr>
      <vt:lpstr>Arial</vt:lpstr>
      <vt:lpstr>Brush Script MT</vt:lpstr>
      <vt:lpstr>Calibri</vt:lpstr>
      <vt:lpstr>Source Sans Pro Black</vt:lpstr>
      <vt:lpstr>Times New Roman</vt:lpstr>
      <vt:lpstr>Verdana</vt:lpstr>
      <vt:lpstr>Wingdings</vt:lpstr>
      <vt:lpstr>Wingdings 2</vt:lpstr>
      <vt:lpstr>Office 佈景主題</vt:lpstr>
      <vt:lpstr>消除對婦女一切形式歧視公約(CEDAW)宣導</vt:lpstr>
      <vt:lpstr>前言</vt:lpstr>
      <vt:lpstr>消除對婦女一切形式歧視公約施行法 立法目的</vt:lpstr>
      <vt:lpstr>消除對婦女一切形式歧視公約施行法 步驟與範圍</vt:lpstr>
      <vt:lpstr>終止暴力與歧視：平等家庭</vt:lpstr>
      <vt:lpstr>終止暴力與歧視：平等家庭</vt:lpstr>
      <vt:lpstr>臺灣邁向平等家庭的法律沿革</vt:lpstr>
      <vt:lpstr>女性參與決策比例</vt:lpstr>
      <vt:lpstr>PowerPoint 簡報</vt:lpstr>
      <vt:lpstr>PowerPoint 簡報</vt:lpstr>
      <vt:lpstr>PowerPoint 簡報</vt:lpstr>
      <vt:lpstr>性別平等Q&amp;A</vt:lpstr>
      <vt:lpstr>PowerPoint 簡報</vt:lpstr>
      <vt:lpstr>PowerPoint 簡報</vt:lpstr>
      <vt:lpstr>PowerPoint 簡報</vt:lpstr>
      <vt:lpstr>PowerPoint 簡報</vt:lpstr>
      <vt:lpstr>PowerPoint 簡報</vt:lpstr>
      <vt:lpstr>PowerPoint 簡報</vt:lpstr>
      <vt:lpstr>   交通業務中的性別議題</vt:lpstr>
      <vt:lpstr>   交通業務中的性別議題</vt:lpstr>
      <vt:lpstr>性別平權補充資料</vt:lpstr>
      <vt:lpstr>名詞定義</vt:lpstr>
      <vt:lpstr>常見的性騷擾行為</vt:lpstr>
      <vt:lpstr>怎麼自救？</vt:lpstr>
      <vt:lpstr>PowerPoint 簡報</vt:lpstr>
      <vt:lpstr>PowerPoint 簡報</vt:lpstr>
      <vt:lpstr>性別事件申訴窗口</vt:lpstr>
      <vt:lpstr>PowerPoint 簡報</vt:lpstr>
      <vt:lpstr>PowerPoint 簡報</vt:lpstr>
      <vt:lpstr>PowerPoint 簡報</vt:lpstr>
      <vt:lpstr>性別平權相關網站</vt:lpstr>
      <vt:lpstr>交通局性別統計資料</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劉明華</cp:lastModifiedBy>
  <cp:revision>184</cp:revision>
  <cp:lastPrinted>2018-12-11T02:38:27Z</cp:lastPrinted>
  <dcterms:created xsi:type="dcterms:W3CDTF">2015-10-14T06:43:06Z</dcterms:created>
  <dcterms:modified xsi:type="dcterms:W3CDTF">2020-10-29T06:53:06Z</dcterms:modified>
</cp:coreProperties>
</file>